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207" r:id="rId2"/>
    <p:sldId id="376" r:id="rId3"/>
    <p:sldId id="264" r:id="rId4"/>
    <p:sldId id="3077" r:id="rId5"/>
    <p:sldId id="258" r:id="rId6"/>
    <p:sldId id="3157" r:id="rId7"/>
    <p:sldId id="2991" r:id="rId8"/>
    <p:sldId id="3181" r:id="rId9"/>
    <p:sldId id="2990" r:id="rId10"/>
    <p:sldId id="3137" r:id="rId11"/>
    <p:sldId id="3093" r:id="rId12"/>
    <p:sldId id="292" r:id="rId13"/>
    <p:sldId id="319" r:id="rId14"/>
    <p:sldId id="3089" r:id="rId15"/>
    <p:sldId id="3002" r:id="rId16"/>
    <p:sldId id="3168" r:id="rId17"/>
    <p:sldId id="320" r:id="rId18"/>
    <p:sldId id="3178" r:id="rId19"/>
    <p:sldId id="3180" r:id="rId20"/>
    <p:sldId id="3064" r:id="rId21"/>
    <p:sldId id="3076" r:id="rId22"/>
    <p:sldId id="3092" r:id="rId23"/>
    <p:sldId id="3083" r:id="rId24"/>
    <p:sldId id="3243" r:id="rId25"/>
    <p:sldId id="3246" r:id="rId26"/>
    <p:sldId id="3245" r:id="rId27"/>
    <p:sldId id="3225" r:id="rId28"/>
    <p:sldId id="3084" r:id="rId29"/>
    <p:sldId id="325" r:id="rId30"/>
    <p:sldId id="3085" r:id="rId31"/>
    <p:sldId id="3079" r:id="rId3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E74"/>
    <a:srgbClr val="DEE6F0"/>
    <a:srgbClr val="D6DCE5"/>
    <a:srgbClr val="4A6E9C"/>
    <a:srgbClr val="1989AE"/>
    <a:srgbClr val="137292"/>
    <a:srgbClr val="5983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834"/>
    <p:restoredTop sz="91102" autoAdjust="0"/>
  </p:normalViewPr>
  <p:slideViewPr>
    <p:cSldViewPr snapToGrid="0" snapToObjects="1">
      <p:cViewPr varScale="1">
        <p:scale>
          <a:sx n="151" d="100"/>
          <a:sy n="151" d="100"/>
        </p:scale>
        <p:origin x="10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D0E69-08A5-5248-97D0-19EED239FBCD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6BF5C-B8BE-3B42-94B6-1DB2D9B34C8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9587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788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88CD-E6A9-4549-9759-3E60CAEE3DFF}" type="slidenum">
              <a:rPr lang="en-ZA" altLang="ja-JP" smtClean="0"/>
              <a:pPr/>
              <a:t>16</a:t>
            </a:fld>
            <a:endParaRPr lang="en-ZA" altLang="ja-JP" dirty="0"/>
          </a:p>
        </p:txBody>
      </p:sp>
    </p:spTree>
    <p:extLst>
      <p:ext uri="{BB962C8B-B14F-4D97-AF65-F5344CB8AC3E}">
        <p14:creationId xmlns:p14="http://schemas.microsoft.com/office/powerpoint/2010/main" val="1920987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F77F8930-E430-6944-B227-8E31976C947C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8" name="Text Placeholder 2">
            <a:extLst>
              <a:ext uri="{FF2B5EF4-FFF2-40B4-BE49-F238E27FC236}">
                <a16:creationId xmlns:a16="http://schemas.microsoft.com/office/drawing/2014/main" id="{1DC7404B-0345-F145-9D09-05461197A40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O sits é baseado em tecnologias Web para ter acesso às coleções de imagens. O uso do protocolo STAC, do qual falaremos um pouco mais no último capítulo, facilita a interoperabilidade entre diferentes repositórios de dados e plataformas de computação em nuvem.</a:t>
            </a:r>
          </a:p>
          <a:p>
            <a:endParaRPr lang="en-US" altLang="zh-CN"/>
          </a:p>
          <a:p>
            <a:r>
              <a:rPr lang="en-US" altLang="zh-CN"/>
              <a:t>Atualmente o sits fornece suporte aos dados do Sentinel, Landsat, CBERS e MODIS no projeto BDC, Sentinel-2 e Lansat do repositório Digital Earth Africa na AWS e do Sentinel-2 da AWS.</a:t>
            </a:r>
          </a:p>
          <a:p>
            <a:endParaRPr lang="en-US" altLang="zh-CN"/>
          </a:p>
          <a:p>
            <a:r>
              <a:rPr lang="en-US" altLang="zh-CN"/>
              <a:t>Estamos desenvolvendo o suporte para os repositórios da AI for Earth da Microsoft e o ambiente de cloud da SEPAL.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6BF5C-B8BE-3B42-94B6-1DB2D9B34C88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69031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noProof="0" dirty="0"/>
              <a:t>Sits</a:t>
            </a:r>
            <a:r>
              <a:rPr lang="en-US" noProof="0" dirty="0"/>
              <a:t> supports </a:t>
            </a:r>
            <a:r>
              <a:rPr lang="bg-BG" noProof="0" dirty="0"/>
              <a:t>different</a:t>
            </a:r>
            <a:r>
              <a:rPr lang="en-US" noProof="0" dirty="0"/>
              <a:t> kinds of machine learning</a:t>
            </a:r>
            <a:r>
              <a:rPr lang="bg-BG" noProof="0" dirty="0"/>
              <a:t>and deep learning methods</a:t>
            </a:r>
            <a:r>
              <a:rPr lang="bg-BG" baseline="0" noProof="0" dirty="0"/>
              <a:t> </a:t>
            </a:r>
            <a:r>
              <a:rPr lang="en-US" noProof="0" dirty="0"/>
              <a:t>methods</a:t>
            </a:r>
            <a:r>
              <a:rPr lang="bg-BG" noProof="0" dirty="0"/>
              <a:t>,</a:t>
            </a:r>
            <a:r>
              <a:rPr lang="bg-BG" baseline="0" noProof="0" dirty="0"/>
              <a:t> such as </a:t>
            </a:r>
            <a:r>
              <a:rPr lang="en-US" noProof="0" dirty="0"/>
              <a:t>random forests</a:t>
            </a:r>
            <a:r>
              <a:rPr lang="bg-BG" noProof="0" dirty="0"/>
              <a:t>,</a:t>
            </a:r>
            <a:r>
              <a:rPr lang="bg-BG" baseline="0" noProof="0" dirty="0"/>
              <a:t> </a:t>
            </a:r>
            <a:r>
              <a:rPr lang="en-US" noProof="0" dirty="0"/>
              <a:t>support vector</a:t>
            </a:r>
            <a:r>
              <a:rPr lang="bg-BG" baseline="0" noProof="0" dirty="0"/>
              <a:t> </a:t>
            </a:r>
            <a:r>
              <a:rPr lang="en-US" noProof="0" dirty="0"/>
              <a:t>machines, multi-layer </a:t>
            </a:r>
            <a:r>
              <a:rPr lang="en-US" noProof="0" dirty="0" err="1"/>
              <a:t>perceptrons</a:t>
            </a:r>
            <a:r>
              <a:rPr lang="bg-BG" baseline="0" noProof="0" dirty="0"/>
              <a:t>, temporal </a:t>
            </a:r>
            <a:r>
              <a:rPr lang="en-US" noProof="0" dirty="0"/>
              <a:t>convolution neural networks </a:t>
            </a:r>
            <a:r>
              <a:rPr lang="bg-BG" noProof="0" dirty="0"/>
              <a:t>(TempCNN)</a:t>
            </a:r>
            <a:r>
              <a:rPr lang="bg-BG" baseline="0" noProof="0" dirty="0"/>
              <a:t> and </a:t>
            </a:r>
            <a:r>
              <a:rPr lang="en-US" noProof="0" dirty="0" err="1"/>
              <a:t>InceptionTime</a:t>
            </a:r>
            <a:r>
              <a:rPr lang="bg-BG" baseline="0" noProof="0" dirty="0"/>
              <a:t> described in these research papers and</a:t>
            </a:r>
          </a:p>
          <a:p>
            <a:endParaRPr lang="bg-BG" baseline="0" noProof="0" dirty="0"/>
          </a:p>
          <a:p>
            <a:r>
              <a:rPr lang="bg-BG" baseline="0" noProof="0" dirty="0"/>
              <a:t>The user defines the method and its specific parameteres in the sits function “sitis_train” (as you can see here).</a:t>
            </a:r>
          </a:p>
          <a:p>
            <a:r>
              <a:rPr lang="bg-BG" baseline="0" noProof="0" dirty="0"/>
              <a:t> </a:t>
            </a:r>
          </a:p>
          <a:p>
            <a:endParaRPr lang="bg-BG" noProof="0" dirty="0"/>
          </a:p>
          <a:p>
            <a:r>
              <a:rPr lang="bg-BG" noProof="0" dirty="0"/>
              <a:t>========</a:t>
            </a:r>
          </a:p>
          <a:p>
            <a:r>
              <a:rPr lang="en-US" noProof="0" dirty="0"/>
              <a:t>The first group of methods does not explicitly consider spatial or temporal</a:t>
            </a:r>
            <a:r>
              <a:rPr lang="bg-BG" baseline="0" noProof="0" dirty="0"/>
              <a:t> </a:t>
            </a:r>
            <a:r>
              <a:rPr lang="en-US" noProof="0" dirty="0"/>
              <a:t>dimensions; </a:t>
            </a:r>
            <a:endParaRPr lang="bg-BG" noProof="0" dirty="0"/>
          </a:p>
          <a:p>
            <a:r>
              <a:rPr lang="en-US" noProof="0" dirty="0"/>
              <a:t>these models treat time series as a vector in a high-dimensional feature</a:t>
            </a:r>
            <a:r>
              <a:rPr lang="bg-BG" baseline="0" noProof="0" dirty="0"/>
              <a:t> </a:t>
            </a:r>
            <a:r>
              <a:rPr lang="en-US" noProof="0" dirty="0"/>
              <a:t>space. </a:t>
            </a:r>
            <a:endParaRPr lang="bg-BG" noProof="0" dirty="0"/>
          </a:p>
          <a:p>
            <a:r>
              <a:rPr lang="en-US" noProof="0" dirty="0"/>
              <a:t>From this class of models, sits includes random forests</a:t>
            </a:r>
            <a:r>
              <a:rPr lang="bg-BG" noProof="0" dirty="0"/>
              <a:t>,</a:t>
            </a:r>
            <a:r>
              <a:rPr lang="bg-BG" baseline="0" noProof="0" dirty="0"/>
              <a:t> </a:t>
            </a:r>
            <a:r>
              <a:rPr lang="en-US" noProof="0" dirty="0"/>
              <a:t>support vector</a:t>
            </a:r>
            <a:r>
              <a:rPr lang="bg-BG" baseline="0" noProof="0" dirty="0"/>
              <a:t> </a:t>
            </a:r>
            <a:r>
              <a:rPr lang="en-US" noProof="0" dirty="0"/>
              <a:t>machines, </a:t>
            </a:r>
            <a:endParaRPr lang="bg-BG" noProof="0" dirty="0"/>
          </a:p>
          <a:p>
            <a:r>
              <a:rPr lang="en-US" noProof="0" dirty="0"/>
              <a:t>extreme gradient boosting, and multi-layer </a:t>
            </a:r>
            <a:r>
              <a:rPr lang="en-US" noProof="0" dirty="0" err="1"/>
              <a:t>perceptrons</a:t>
            </a:r>
            <a:r>
              <a:rPr lang="bg-BG" noProof="0" dirty="0"/>
              <a:t>.</a:t>
            </a:r>
          </a:p>
          <a:p>
            <a:endParaRPr lang="bg-BG" noProof="0" dirty="0"/>
          </a:p>
          <a:p>
            <a:r>
              <a:rPr lang="en-US" noProof="0" dirty="0"/>
              <a:t>The second group of models comprises deep learning methods designed to work</a:t>
            </a:r>
          </a:p>
          <a:p>
            <a:r>
              <a:rPr lang="en-US" noProof="0" dirty="0"/>
              <a:t>with image time series. Temporal relations between observed values in a time series</a:t>
            </a:r>
          </a:p>
          <a:p>
            <a:r>
              <a:rPr lang="en-US" noProof="0" dirty="0"/>
              <a:t>are taken into account. Time series classification models for satellite data include 1D</a:t>
            </a:r>
          </a:p>
          <a:p>
            <a:r>
              <a:rPr lang="en-US" noProof="0" dirty="0"/>
              <a:t>convolution neural networks (1D-CNN), recurrent neural networks (RNN),</a:t>
            </a:r>
          </a:p>
          <a:p>
            <a:r>
              <a:rPr lang="en-US" noProof="0" dirty="0"/>
              <a:t>and attention-based deep learning. The sits package supports a set of 1D-CNN</a:t>
            </a:r>
          </a:p>
          <a:p>
            <a:r>
              <a:rPr lang="en-US" noProof="0" dirty="0"/>
              <a:t>algorithms: </a:t>
            </a:r>
            <a:r>
              <a:rPr lang="en-US" noProof="0" dirty="0" err="1"/>
              <a:t>TempCNN</a:t>
            </a:r>
            <a:r>
              <a:rPr lang="en-US" noProof="0" dirty="0"/>
              <a:t>, </a:t>
            </a:r>
            <a:r>
              <a:rPr lang="en-US" noProof="0" dirty="0" err="1"/>
              <a:t>ResNet</a:t>
            </a:r>
            <a:r>
              <a:rPr lang="en-US" noProof="0" dirty="0"/>
              <a:t>, and </a:t>
            </a:r>
            <a:r>
              <a:rPr lang="en-US" noProof="0" dirty="0" err="1"/>
              <a:t>InceptionTime</a:t>
            </a:r>
            <a:r>
              <a:rPr lang="en-US" noProof="0" dirty="0"/>
              <a:t>. </a:t>
            </a:r>
            <a:endParaRPr lang="bg-BG" noProof="0" dirty="0"/>
          </a:p>
          <a:p>
            <a:endParaRPr lang="bg-BG" noProof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sits is aimed at remote sensing users who are not machine learning experts, 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package provides a set of default values for all classification models. These settings 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been chosen based on extensive testing by the authors. Nevertheless, users can 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all parameters for each model. The package documentation describes in detail 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tuning parameters for all models which are available in the respective functions. </a:t>
            </a:r>
            <a:endParaRPr lang="en-US" dirty="0">
              <a:effectLst/>
            </a:endParaRPr>
          </a:p>
          <a:p>
            <a:endParaRPr lang="bg-BG" noProof="0" dirty="0"/>
          </a:p>
          <a:p>
            <a:endParaRPr lang="bg-BG" noProof="0" dirty="0"/>
          </a:p>
          <a:p>
            <a:endParaRPr lang="bg-B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69D9-5597-C743-90D8-4A1487B3CF9B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139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noProof="0" dirty="0"/>
          </a:p>
          <a:p>
            <a:pPr marL="0" indent="0">
              <a:buFont typeface="Symbol" charset="0"/>
              <a:buNone/>
            </a:pPr>
            <a:r>
              <a:rPr lang="en-US" noProof="0" dirty="0"/>
              <a:t>Image classification in sits is done </a:t>
            </a:r>
            <a:r>
              <a:rPr lang="bg-BG" noProof="0" dirty="0"/>
              <a:t>in parallel.</a:t>
            </a:r>
          </a:p>
          <a:p>
            <a:pPr marL="0" indent="0">
              <a:buFont typeface="Symbol" charset="0"/>
              <a:buNone/>
            </a:pPr>
            <a:endParaRPr lang="bg-BG" noProof="0" dirty="0"/>
          </a:p>
          <a:p>
            <a:pPr marL="0" indent="0">
              <a:buFont typeface="Symbol" charset="0"/>
              <a:buNone/>
            </a:pPr>
            <a:r>
              <a:rPr lang="bg-BG" noProof="0" dirty="0"/>
              <a:t>Sits divides data</a:t>
            </a:r>
            <a:r>
              <a:rPr lang="bg-BG" baseline="0" noProof="0" dirty="0"/>
              <a:t> cubes into chunks and processes them in parallel, based on the number of cores and available memory </a:t>
            </a:r>
          </a:p>
          <a:p>
            <a:pPr marL="0" indent="0">
              <a:buFont typeface="Symbol" charset="0"/>
              <a:buNone/>
            </a:pPr>
            <a:r>
              <a:rPr lang="bg-BG" baseline="0" noProof="0" dirty="0"/>
              <a:t>defined by the user in the funtion “sits_classify”.</a:t>
            </a:r>
          </a:p>
          <a:p>
            <a:pPr marL="0" indent="0">
              <a:buFont typeface="Symbol" charset="0"/>
              <a:buNone/>
            </a:pPr>
            <a:endParaRPr lang="bg-BG" baseline="0" noProof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None/>
              <a:tabLst/>
              <a:defRPr/>
            </a:pPr>
            <a:r>
              <a:rPr lang="bg-BG" noProof="0" dirty="0"/>
              <a:t>========</a:t>
            </a:r>
          </a:p>
          <a:p>
            <a:pPr marL="0" indent="0">
              <a:buFont typeface="Symbol" charset="0"/>
              <a:buNone/>
            </a:pPr>
            <a:endParaRPr lang="bg-BG" baseline="0" noProof="0" dirty="0"/>
          </a:p>
          <a:p>
            <a:pPr marL="0" indent="0">
              <a:buFont typeface="Symbol" charset="0"/>
              <a:buNone/>
            </a:pPr>
            <a:endParaRPr lang="bg-BG" baseline="0" noProof="0" dirty="0"/>
          </a:p>
          <a:p>
            <a:pPr marL="0" indent="0">
              <a:buFont typeface="Symbol" charset="0"/>
              <a:buNone/>
            </a:pPr>
            <a:r>
              <a:rPr lang="bg-BG" noProof="0" dirty="0"/>
              <a:t>, </a:t>
            </a:r>
            <a:r>
              <a:rPr lang="en-US" noProof="0" dirty="0"/>
              <a:t>by a cluster of independent workers linked to one or more</a:t>
            </a:r>
            <a:r>
              <a:rPr lang="bg-BG" baseline="0" noProof="0" dirty="0"/>
              <a:t> </a:t>
            </a:r>
            <a:r>
              <a:rPr lang="en-US" noProof="0" dirty="0"/>
              <a:t>virtual machines.</a:t>
            </a:r>
            <a:endParaRPr lang="bg-BG" baseline="0" noProof="0" dirty="0"/>
          </a:p>
          <a:p>
            <a:pPr marL="0" indent="0">
              <a:buFont typeface="Symbol" charset="0"/>
              <a:buNone/>
            </a:pPr>
            <a:r>
              <a:rPr lang="en-US" noProof="0" dirty="0"/>
              <a:t>The best trade-off has to be determined by the user, considering issues such disk read speed, number of cores in the server, and CPU performance. The </a:t>
            </a:r>
            <a:r>
              <a:rPr lang="en-US" noProof="0" dirty="0" err="1"/>
              <a:t>memsize</a:t>
            </a:r>
            <a:r>
              <a:rPr lang="en-US" noProof="0" dirty="0"/>
              <a:t> parameter controls the size of the main memory (in </a:t>
            </a:r>
            <a:r>
              <a:rPr lang="en-US" noProof="0" dirty="0" err="1"/>
              <a:t>GBytes</a:t>
            </a:r>
            <a:r>
              <a:rPr lang="en-US" noProof="0" dirty="0"/>
              <a:t>) to be used for classification. A practical approach is to set </a:t>
            </a:r>
            <a:r>
              <a:rPr lang="en-US" noProof="0" dirty="0" err="1"/>
              <a:t>memsize</a:t>
            </a:r>
            <a:r>
              <a:rPr lang="en-US" noProof="0" dirty="0"/>
              <a:t> to about 30% of the total memory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69D9-5597-C743-90D8-4A1487B3CF9B}" type="slidenum">
              <a:rPr lang="x-none" smtClean="0"/>
              <a:t>28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139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69D9-5597-C743-90D8-4A1487B3CF9B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1397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6BF5C-B8BE-3B42-94B6-1DB2D9B34C88}" type="slidenum">
              <a:rPr lang="x-none" smtClean="0"/>
              <a:t>31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41318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677B5AD5-228D-2440-BFB3-837828140F91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530" name="Text Placeholder 2">
            <a:extLst>
              <a:ext uri="{FF2B5EF4-FFF2-40B4-BE49-F238E27FC236}">
                <a16:creationId xmlns:a16="http://schemas.microsoft.com/office/drawing/2014/main" id="{BD673046-C00B-FA44-B2B5-7DE8DC5B254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/>
              <a:t>Uma questão que emerge imediatamente como consequência dessa escolha é:</a:t>
            </a:r>
          </a:p>
          <a:p>
            <a:endParaRPr lang="en-US" altLang="en-US"/>
          </a:p>
          <a:p>
            <a:r>
              <a:rPr lang="en-US" altLang="en-US"/>
              <a:t>“Como classificar cobertura e uso da Terra usando séries temporais?”</a:t>
            </a:r>
          </a:p>
          <a:p>
            <a:endParaRPr lang="en-US" altLang="en-US"/>
          </a:p>
          <a:p>
            <a:r>
              <a:rPr lang="en-US" altLang="en-US"/>
              <a:t>Aqui nessa imagem, nós podemos ver séries temporais de NDVI do sensor MODIS de diferentes localizações entre os anos 2000 e 2016.</a:t>
            </a:r>
          </a:p>
          <a:p>
            <a:endParaRPr lang="en-US" altLang="en-US"/>
          </a:p>
          <a:p>
            <a:r>
              <a:rPr lang="en-US" altLang="en-US"/>
              <a:t>Na primeira, constatamos uma série típica de agricultura. Na segunda, uma série típica de cobertura florestal. Na terceira, observamos uma trajetória de mudanças, começando com floresta, depois pastagem e, na sequência, agricultura.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Sits is an</a:t>
            </a:r>
            <a:r>
              <a:rPr lang="en-US" baseline="0" noProof="0" dirty="0"/>
              <a:t> R package </a:t>
            </a:r>
            <a:r>
              <a:rPr lang="en-US" noProof="0" dirty="0"/>
              <a:t>for Satellite Image Time Series Analysis for Earth Observation Data Cubes</a:t>
            </a:r>
            <a:r>
              <a:rPr lang="bg-BG" baseline="0" noProof="0" dirty="0"/>
              <a:t>.</a:t>
            </a:r>
          </a:p>
          <a:p>
            <a:endParaRPr lang="bg-BG" baseline="0" noProof="0" dirty="0"/>
          </a:p>
          <a:p>
            <a:r>
              <a:rPr lang="bg-BG" baseline="0" noProof="0" dirty="0"/>
              <a:t>This package provides a simples API for a complete and complex workflow for land classification from big EO data sets.</a:t>
            </a:r>
          </a:p>
          <a:p>
            <a:r>
              <a:rPr lang="bg-BG" baseline="0" noProof="0" dirty="0"/>
              <a:t>It provides funcionalities to:</a:t>
            </a:r>
          </a:p>
          <a:p>
            <a:pPr marL="171450" indent="-171450">
              <a:buFont typeface="Symbol" charset="0"/>
              <a:buChar char=""/>
            </a:pPr>
            <a:r>
              <a:rPr lang="en-US" baseline="0" noProof="0" dirty="0"/>
              <a:t>C</a:t>
            </a:r>
            <a:r>
              <a:rPr lang="bg-BG" baseline="0" noProof="0" dirty="0"/>
              <a:t>reate and define earth observation data cubes </a:t>
            </a:r>
          </a:p>
          <a:p>
            <a:pPr marL="171450" indent="-171450">
              <a:buFont typeface="Symbol" charset="0"/>
              <a:buChar char=""/>
            </a:pPr>
            <a:r>
              <a:rPr lang="bg-BG" baseline="0" noProof="0" dirty="0"/>
              <a:t>Assess and improve land use and cover samples using neural network and Self-Organizing maps (SOM)</a:t>
            </a:r>
          </a:p>
          <a:p>
            <a:pPr marL="171450" indent="-171450">
              <a:buFont typeface="Symbol" charset="0"/>
              <a:buChar char=""/>
            </a:pPr>
            <a:r>
              <a:rPr lang="bg-BG" baseline="0" noProof="0" dirty="0"/>
              <a:t>Train different kinds of machine learning methods using land use and cover samples</a:t>
            </a:r>
          </a:p>
          <a:p>
            <a:pPr marL="171450" indent="-171450">
              <a:buFont typeface="Symbol" charset="0"/>
              <a:buChar char=""/>
            </a:pPr>
            <a:r>
              <a:rPr lang="en-US" baseline="0" noProof="0" dirty="0"/>
              <a:t>Classify the data cube using the trained model.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Char char=""/>
              <a:tabLst/>
              <a:defRPr/>
            </a:pPr>
            <a:r>
              <a:rPr lang="bg-BG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dirty="0" err="1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erform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some kind of post-processing</a:t>
            </a:r>
            <a:r>
              <a:rPr lang="bg-BG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(such as smoothing)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generate the final map.</a:t>
            </a:r>
            <a:endParaRPr lang="bg-BG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Char char=""/>
              <a:tabLst/>
              <a:defRPr/>
            </a:pPr>
            <a:endParaRPr lang="bg-BG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smoothing methods remove outliers from the classification. 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None/>
              <a:tabLst/>
              <a:defRPr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indent="-171450">
              <a:buFont typeface="Symbol" charset="0"/>
              <a:buChar char="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69D9-5597-C743-90D8-4A1487B3CF9B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1397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F26BB-8BF8-BA47-ABB7-1D9814330B9A}" type="slidenum">
              <a:rPr lang="en-BR" smtClean="0"/>
              <a:t>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1521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Sits is an</a:t>
            </a:r>
            <a:r>
              <a:rPr lang="en-US" baseline="0" noProof="0" dirty="0"/>
              <a:t> R package </a:t>
            </a:r>
            <a:r>
              <a:rPr lang="en-US" noProof="0" dirty="0"/>
              <a:t>for Satellite Image Time Series Analysis for Earth Observation Data Cubes</a:t>
            </a:r>
            <a:r>
              <a:rPr lang="bg-BG" baseline="0" noProof="0" dirty="0"/>
              <a:t>.</a:t>
            </a:r>
          </a:p>
          <a:p>
            <a:endParaRPr lang="bg-BG" baseline="0" noProof="0" dirty="0"/>
          </a:p>
          <a:p>
            <a:r>
              <a:rPr lang="bg-BG" baseline="0" noProof="0" dirty="0"/>
              <a:t>This package provides a simples API for a complete and complex workflow for land classification from big EO data sets.</a:t>
            </a:r>
          </a:p>
          <a:p>
            <a:r>
              <a:rPr lang="bg-BG" baseline="0" noProof="0" dirty="0"/>
              <a:t>It provides funcionalities to:</a:t>
            </a:r>
          </a:p>
          <a:p>
            <a:pPr marL="171450" indent="-171450">
              <a:buFont typeface="Symbol" charset="0"/>
              <a:buChar char=""/>
            </a:pPr>
            <a:r>
              <a:rPr lang="en-US" baseline="0" noProof="0" dirty="0"/>
              <a:t>C</a:t>
            </a:r>
            <a:r>
              <a:rPr lang="bg-BG" baseline="0" noProof="0" dirty="0"/>
              <a:t>reate and define earth observation data cubes </a:t>
            </a:r>
          </a:p>
          <a:p>
            <a:pPr marL="171450" indent="-171450">
              <a:buFont typeface="Symbol" charset="0"/>
              <a:buChar char=""/>
            </a:pPr>
            <a:r>
              <a:rPr lang="bg-BG" baseline="0" noProof="0" dirty="0"/>
              <a:t>Assess and improve land use and cover samples using neural network and Self-Organizing maps (SOM)</a:t>
            </a:r>
          </a:p>
          <a:p>
            <a:pPr marL="171450" indent="-171450">
              <a:buFont typeface="Symbol" charset="0"/>
              <a:buChar char=""/>
            </a:pPr>
            <a:r>
              <a:rPr lang="bg-BG" baseline="0" noProof="0" dirty="0"/>
              <a:t>Train different kinds of machine learning methods using land use and cover samples</a:t>
            </a:r>
          </a:p>
          <a:p>
            <a:pPr marL="171450" indent="-171450">
              <a:buFont typeface="Symbol" charset="0"/>
              <a:buChar char=""/>
            </a:pPr>
            <a:r>
              <a:rPr lang="en-US" baseline="0" noProof="0" dirty="0"/>
              <a:t>Classify the data cube using the trained model.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Char char=""/>
              <a:tabLst/>
              <a:defRPr/>
            </a:pPr>
            <a:r>
              <a:rPr lang="bg-BG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dirty="0" err="1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erform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some kind of post-processing</a:t>
            </a:r>
            <a:r>
              <a:rPr lang="bg-BG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(such as smoothing)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generate the final map.</a:t>
            </a:r>
            <a:endParaRPr lang="bg-BG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Char char=""/>
              <a:tabLst/>
              <a:defRPr/>
            </a:pPr>
            <a:endParaRPr lang="bg-BG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smoothing methods remove outliers from the classification. 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None/>
              <a:tabLst/>
              <a:defRPr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indent="-171450">
              <a:buFont typeface="Symbol" charset="0"/>
              <a:buChar char="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69D9-5597-C743-90D8-4A1487B3CF9B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0833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A03452EB-536F-9E48-A05F-E9019F261C9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4" name="Text Placeholder 2">
            <a:extLst>
              <a:ext uri="{FF2B5EF4-FFF2-40B4-BE49-F238E27FC236}">
                <a16:creationId xmlns:a16="http://schemas.microsoft.com/office/drawing/2014/main" id="{663D6008-927A-6E41-9835-6AE7EE6BFC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Uma das formas de classificar uma série temporal é passando os dados da série temporal diretamente para algoritmos de aprendizado de máquina.</a:t>
            </a:r>
          </a:p>
          <a:p>
            <a:endParaRPr lang="en-US" altLang="zh-CN"/>
          </a:p>
          <a:p>
            <a:r>
              <a:rPr lang="en-US" altLang="zh-CN"/>
              <a:t>Primeiramente, as séries temporais devem vir de algum lugar. Conceptualmente, as séries temporais vem de cubos de dados de observação da Terra, que são imagens organizadas que representam as dimensões espaciais (x e y) e a temporal.</a:t>
            </a:r>
          </a:p>
          <a:p>
            <a:endParaRPr lang="en-US" altLang="zh-CN"/>
          </a:p>
          <a:p>
            <a:r>
              <a:rPr lang="en-US" altLang="zh-CN"/>
              <a:t>Usando amostras que indicam um intervalo de datas e uma localização espacial associados a uma classe de uso e cobertura da Terra, podemos treinar modelos de aprendizado de máquina para gerar mapas de uso e cobertura.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7DD6DDD9-6414-5F40-8A4E-9B14C72A1792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770" name="Text Placeholder 2">
            <a:extLst>
              <a:ext uri="{FF2B5EF4-FFF2-40B4-BE49-F238E27FC236}">
                <a16:creationId xmlns:a16="http://schemas.microsoft.com/office/drawing/2014/main" id="{B64476D7-C4B1-8B42-BEF1-18CF5C77630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O sits fornece uma API simples e intuitiva que realiza essas tarefas. A API se integra com o fluxo de trabalho apresentado anteriormente. </a:t>
            </a:r>
          </a:p>
          <a:p>
            <a:endParaRPr lang="en-US" altLang="zh-CN"/>
          </a:p>
          <a:p>
            <a:r>
              <a:rPr lang="en-US" altLang="zh-CN"/>
              <a:t>Aqui, podemos ver que seis comandos são necessários para realizar uma classificação. As funções possuem parâmetros default capazes de fornecer bons resultados, o que facilita a obtenção de bons mapas por usuários novos.</a:t>
            </a:r>
          </a:p>
          <a:p>
            <a:endParaRPr lang="en-US" altLang="zh-CN"/>
          </a:p>
          <a:p>
            <a:r>
              <a:rPr lang="en-US" altLang="zh-CN"/>
              <a:t>Toda a API foi extensamente documentada.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noProof="0" dirty="0"/>
          </a:p>
          <a:p>
            <a:pPr marL="0" indent="0">
              <a:buFont typeface="Symbol" charset="0"/>
              <a:buNone/>
            </a:pPr>
            <a:r>
              <a:rPr lang="bg-BG" noProof="0" dirty="0"/>
              <a:t>Sits provides data structures</a:t>
            </a:r>
            <a:r>
              <a:rPr lang="bg-BG" baseline="0" noProof="0" dirty="0"/>
              <a:t> to represent in R EO data cube and image time series.</a:t>
            </a:r>
          </a:p>
          <a:p>
            <a:pPr marL="0" indent="0">
              <a:buFont typeface="Symbol" charset="0"/>
              <a:buNone/>
            </a:pPr>
            <a:endParaRPr lang="bg-BG" baseline="0" noProof="0" dirty="0"/>
          </a:p>
          <a:p>
            <a:pPr marL="0" indent="0">
              <a:buFont typeface="Symbol" charset="0"/>
              <a:buNone/>
            </a:pPr>
            <a:endParaRPr lang="bg-BG" baseline="0" noProof="0" dirty="0"/>
          </a:p>
          <a:p>
            <a:pPr marL="0" indent="0">
              <a:buFont typeface="Symbol" charset="0"/>
              <a:buNone/>
            </a:pPr>
            <a:endParaRPr lang="bg-B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69D9-5597-C743-90D8-4A1487B3CF9B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1397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88CD-E6A9-4549-9759-3E60CAEE3DFF}" type="slidenum">
              <a:rPr lang="en-ZA" altLang="ja-JP" smtClean="0"/>
              <a:pPr/>
              <a:t>15</a:t>
            </a:fld>
            <a:endParaRPr lang="en-ZA" altLang="ja-JP" dirty="0"/>
          </a:p>
        </p:txBody>
      </p:sp>
    </p:spTree>
    <p:extLst>
      <p:ext uri="{BB962C8B-B14F-4D97-AF65-F5344CB8AC3E}">
        <p14:creationId xmlns:p14="http://schemas.microsoft.com/office/powerpoint/2010/main" val="70167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675F-D0F2-F14F-B926-DB3DAEBFC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B3654-6F90-4345-82BF-68DEAF919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1FE5F-EE90-B043-909E-37DD8C32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49A66-FD02-7D4A-9E65-248CD734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B74B7-BDFC-A84A-9825-9585D335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045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A89F-394F-B948-9D7C-6D3EB195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C2F21-E38F-EB4C-88C9-801FB4C59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EA3C-39EE-3341-A01F-FDEA3488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48FF5-51A6-AA43-96C7-868E333F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5D3DC-1A14-E344-BBE8-026EF8A5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501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47FDD-4324-334A-BB18-9665880F7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984E0-1608-4C46-A5C4-BAE80ABB5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F590-A92A-C14F-AD59-6DFFCEAE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6943-7D04-ED44-8149-0481A08B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2551A-F324-0C4D-881C-3FBD9611E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2576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1027">
            <a:extLst>
              <a:ext uri="{FF2B5EF4-FFF2-40B4-BE49-F238E27FC236}">
                <a16:creationId xmlns:a16="http://schemas.microsoft.com/office/drawing/2014/main" id="{4C097BB6-5864-4445-8C59-21E764E6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F0B821-8A1A-9646-BA63-573EA866F720}" type="datetime1">
              <a:rPr lang="zh-CN" altLang="en-US"/>
              <a:pPr/>
              <a:t>2023/11/16</a:t>
            </a:fld>
            <a:endParaRPr lang="zh-CN" altLang="en-US"/>
          </a:p>
        </p:txBody>
      </p:sp>
      <p:sp>
        <p:nvSpPr>
          <p:cNvPr id="4" name="Footer Placeholder 1028">
            <a:extLst>
              <a:ext uri="{FF2B5EF4-FFF2-40B4-BE49-F238E27FC236}">
                <a16:creationId xmlns:a16="http://schemas.microsoft.com/office/drawing/2014/main" id="{54D57834-62E3-B449-BED7-F29596F2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1029">
            <a:extLst>
              <a:ext uri="{FF2B5EF4-FFF2-40B4-BE49-F238E27FC236}">
                <a16:creationId xmlns:a16="http://schemas.microsoft.com/office/drawing/2014/main" id="{3086BDF6-4D03-404E-B687-E6B1831E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BC66B-D080-7040-8948-0A4BE8A09EF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2241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609602" y="221957"/>
            <a:ext cx="109728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44">
              <a:defRPr sz="3797" b="0" i="0">
                <a:solidFill>
                  <a:srgbClr val="003D6C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21D41F-14F2-B249-80A6-3AB632E4B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987" y="1295387"/>
            <a:ext cx="6904211" cy="114840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1pPr>
            <a:lvl2pPr>
              <a:defRPr sz="24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2pPr>
            <a:lvl3pPr>
              <a:defRPr sz="24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3pPr>
            <a:lvl4pPr>
              <a:defRPr sz="24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4pPr>
            <a:lvl5pPr>
              <a:defRPr sz="24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3191667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">
  <p:cSld name="0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6"/>
          <p:cNvSpPr txBox="1">
            <a:spLocks noGrp="1"/>
          </p:cNvSpPr>
          <p:nvPr>
            <p:ph type="sldNum" idx="12"/>
          </p:nvPr>
        </p:nvSpPr>
        <p:spPr>
          <a:xfrm>
            <a:off x="26292" y="6334962"/>
            <a:ext cx="6510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23" name="Google Shape;23;p96"/>
          <p:cNvSpPr txBox="1">
            <a:spLocks noGrp="1"/>
          </p:cNvSpPr>
          <p:nvPr>
            <p:ph type="title"/>
          </p:nvPr>
        </p:nvSpPr>
        <p:spPr>
          <a:xfrm>
            <a:off x="603864" y="821984"/>
            <a:ext cx="10930467" cy="71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Roboto Light"/>
              <a:buNone/>
              <a:defRPr sz="4333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5363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5760">
          <p15:clr>
            <a:srgbClr val="FBAE40"/>
          </p15:clr>
        </p15:guide>
        <p15:guide id="3" pos="320">
          <p15:clr>
            <a:srgbClr val="FBAE40"/>
          </p15:clr>
        </p15:guide>
        <p15:guide id="4" pos="600">
          <p15:clr>
            <a:srgbClr val="FBAE40"/>
          </p15:clr>
        </p15:guide>
        <p15:guide id="5" pos="760">
          <p15:clr>
            <a:srgbClr val="FBAE40"/>
          </p15:clr>
        </p15:guide>
        <p15:guide id="6" pos="1040">
          <p15:clr>
            <a:srgbClr val="FBAE40"/>
          </p15:clr>
        </p15:guide>
        <p15:guide id="7" pos="1200">
          <p15:clr>
            <a:srgbClr val="FBAE40"/>
          </p15:clr>
        </p15:guide>
        <p15:guide id="8" pos="1480">
          <p15:clr>
            <a:srgbClr val="FBAE40"/>
          </p15:clr>
        </p15:guide>
        <p15:guide id="9" pos="1640">
          <p15:clr>
            <a:srgbClr val="FBAE40"/>
          </p15:clr>
        </p15:guide>
        <p15:guide id="10" pos="1920">
          <p15:clr>
            <a:srgbClr val="FBAE40"/>
          </p15:clr>
        </p15:guide>
        <p15:guide id="11" pos="2080">
          <p15:clr>
            <a:srgbClr val="FBAE40"/>
          </p15:clr>
        </p15:guide>
        <p15:guide id="12" pos="2360">
          <p15:clr>
            <a:srgbClr val="FBAE40"/>
          </p15:clr>
        </p15:guide>
        <p15:guide id="13" pos="2520">
          <p15:clr>
            <a:srgbClr val="FBAE40"/>
          </p15:clr>
        </p15:guide>
        <p15:guide id="14" pos="2800">
          <p15:clr>
            <a:srgbClr val="FBAE40"/>
          </p15:clr>
        </p15:guide>
        <p15:guide id="15" pos="2960">
          <p15:clr>
            <a:srgbClr val="FBAE40"/>
          </p15:clr>
        </p15:guide>
        <p15:guide id="16" pos="3240">
          <p15:clr>
            <a:srgbClr val="FBAE40"/>
          </p15:clr>
        </p15:guide>
        <p15:guide id="17" pos="3400">
          <p15:clr>
            <a:srgbClr val="FBAE40"/>
          </p15:clr>
        </p15:guide>
        <p15:guide id="18" pos="3680">
          <p15:clr>
            <a:srgbClr val="FBAE40"/>
          </p15:clr>
        </p15:guide>
        <p15:guide id="19" pos="3840">
          <p15:clr>
            <a:srgbClr val="FBAE40"/>
          </p15:clr>
        </p15:guide>
        <p15:guide id="20" pos="4120">
          <p15:clr>
            <a:srgbClr val="FBAE40"/>
          </p15:clr>
        </p15:guide>
        <p15:guide id="21" pos="4280">
          <p15:clr>
            <a:srgbClr val="FBAE40"/>
          </p15:clr>
        </p15:guide>
        <p15:guide id="22" pos="4560">
          <p15:clr>
            <a:srgbClr val="FBAE40"/>
          </p15:clr>
        </p15:guide>
        <p15:guide id="23" pos="4720">
          <p15:clr>
            <a:srgbClr val="FBAE40"/>
          </p15:clr>
        </p15:guide>
        <p15:guide id="24" pos="5000">
          <p15:clr>
            <a:srgbClr val="FBAE40"/>
          </p15:clr>
        </p15:guide>
        <p15:guide id="25" pos="5160">
          <p15:clr>
            <a:srgbClr val="FBAE40"/>
          </p15:clr>
        </p15:guide>
        <p15:guide id="26" pos="5440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3240">
          <p15:clr>
            <a:srgbClr val="FBAE40"/>
          </p15:clr>
        </p15:guide>
        <p15:guide id="29" orient="horz" pos="320">
          <p15:clr>
            <a:srgbClr val="FBAE40"/>
          </p15:clr>
        </p15:guide>
        <p15:guide id="30" orient="horz" pos="620">
          <p15:clr>
            <a:srgbClr val="FBAE40"/>
          </p15:clr>
        </p15:guide>
        <p15:guide id="31" orient="horz" pos="780">
          <p15:clr>
            <a:srgbClr val="FBAE40"/>
          </p15:clr>
        </p15:guide>
        <p15:guide id="32" orient="horz" pos="1080">
          <p15:clr>
            <a:srgbClr val="FBAE40"/>
          </p15:clr>
        </p15:guide>
        <p15:guide id="33" orient="horz" pos="1240">
          <p15:clr>
            <a:srgbClr val="FBAE40"/>
          </p15:clr>
        </p15:guide>
        <p15:guide id="34" orient="horz" pos="1540">
          <p15:clr>
            <a:srgbClr val="FBAE40"/>
          </p15:clr>
        </p15:guide>
        <p15:guide id="35" orient="horz" pos="1700">
          <p15:clr>
            <a:srgbClr val="FBAE40"/>
          </p15:clr>
        </p15:guide>
        <p15:guide id="36" orient="horz" pos="2000">
          <p15:clr>
            <a:srgbClr val="FBAE40"/>
          </p15:clr>
        </p15:guide>
        <p15:guide id="37" orient="horz" pos="2160">
          <p15:clr>
            <a:srgbClr val="FBAE40"/>
          </p15:clr>
        </p15:guide>
        <p15:guide id="38" orient="horz" pos="2460">
          <p15:clr>
            <a:srgbClr val="FBAE40"/>
          </p15:clr>
        </p15:guide>
        <p15:guide id="39" orient="horz" pos="2620">
          <p15:clr>
            <a:srgbClr val="FBAE40"/>
          </p15:clr>
        </p15:guide>
        <p15:guide id="40" orient="horz" pos="29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2FFE-919C-9A4C-B80C-BBB35141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0511-5BA4-0D4E-9B92-A7012CD8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F2820-5A71-7A45-8FCE-BFD4EDB54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45BF6-C991-A44E-A878-A1134974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D735A-348C-0F4A-A84B-9BCA5ABE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3245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7FA42-21D4-F448-A8A4-FB6C079E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52369-1251-7543-A99F-97422D9A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3D4C-F04A-0B44-9C40-22A6FF84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FFAC7-886D-8E4C-998D-147E80FD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4F30-F894-2B4D-A2B9-36FA5B11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7206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B246-863C-0949-BD86-A9F2CE9D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C6C79-886B-F443-8957-050AE9115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36826-5DA8-7241-A2AF-B2836BE5A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87B1B-6518-DC4F-8652-B2402ED8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2E0A9-E26B-734B-8AFA-2BB38633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CFA51-5189-2243-9B1B-12D9468A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440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593C-C91B-074E-BFBE-05C371C6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586F1-DC75-154C-9D95-3726ACB5C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BDE63-ACBF-3A48-A431-B7E50480D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ABD1B-23C9-5747-9692-2DC0DC391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4B609-369D-D744-951A-A2623B78D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5CF57-E81D-E548-AD97-18D15DF6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65AC40-2645-624C-9004-D394B5EC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C40000-5FE3-204D-A281-AE8B9D61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002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6C4D-17AE-D04D-AFD2-2D299F8E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1138E-4C51-2248-BB64-2B78F792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B3E66-1E30-234A-8A3B-7FD9E8D7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9004D-B4B3-2D44-A4BE-91871BD6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155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B08F6-D2E0-BC4E-9602-9D8803F4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DA9FE-CB4A-8D4C-87AE-ED026DE4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8E0B-4AFB-134A-A1CD-AC66125D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7320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24AB-7320-CC43-B07C-6FACD04A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B5507-EFF6-0F4F-847C-0F89906B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99B24-9C9E-BC4F-8E3B-FC4649766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331B2-BD47-2E41-9000-28BDECAD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F8099-0467-8543-AD32-3C119BE5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B2205-82EA-D84C-BAC0-8FD391C1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764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65D9-3434-0643-9A0B-7C2BBD4B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BF109-B060-084C-B519-BB6BE8E28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83551-3B63-D042-87C6-DC1C2F8BA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2A5BE-AAEF-5041-BE0B-6C49F56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B981A-10EC-5F47-88C3-3D111EF0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B256D-9C90-A744-B3FA-B6BCA046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785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5B929-C705-8C4D-A12C-73BB11919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174E9-6DE3-384C-82EA-2CA380B9B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FA1D4-1090-B743-B539-49F95D35E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1205-ACEB-3548-A35C-C168B7C31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6CD81-5D37-EB47-9E9D-C313C13D4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145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emf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1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drr.io/pkg/sits/man/sits_classify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drr.io/pkg/sits/man/sits_label_classification.html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rdrr.io/r/graphics/plot.default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21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7.png"/><Relationship Id="rId19" Type="http://schemas.microsoft.com/office/2007/relationships/hdphoto" Target="../media/hdphoto8.wdp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openxmlformats.org/officeDocument/2006/relationships/image" Target="../media/image52.jpe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D744B-E3E9-EFA0-F46E-5583BE95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83" y="868357"/>
            <a:ext cx="6251807" cy="4465576"/>
          </a:xfrm>
          <a:prstGeom prst="rect">
            <a:avLst/>
          </a:prstGeom>
        </p:spPr>
      </p:pic>
      <p:sp>
        <p:nvSpPr>
          <p:cNvPr id="125953" name="Título 1">
            <a:extLst>
              <a:ext uri="{FF2B5EF4-FFF2-40B4-BE49-F238E27FC236}">
                <a16:creationId xmlns:a16="http://schemas.microsoft.com/office/drawing/2014/main" id="{16EF4EA1-323F-C44C-A7EE-3BF94B5CA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95" y="96253"/>
            <a:ext cx="10515600" cy="915703"/>
          </a:xfrm>
        </p:spPr>
        <p:txBody>
          <a:bodyPr/>
          <a:lstStyle/>
          <a:p>
            <a:pPr algn="ctr"/>
            <a:r>
              <a:rPr lang="pt-BR" altLang="en-US" dirty="0" err="1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What’s</a:t>
            </a:r>
            <a:r>
              <a:rPr lang="pt-BR" altLang="en-US" dirty="0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 in </a:t>
            </a:r>
            <a:r>
              <a:rPr lang="pt-BR" altLang="en-US" dirty="0" err="1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an</a:t>
            </a:r>
            <a:r>
              <a:rPr lang="pt-BR" altLang="en-US" dirty="0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image</a:t>
            </a:r>
            <a:r>
              <a:rPr lang="pt-BR" altLang="en-US" dirty="0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 time series?</a:t>
            </a:r>
          </a:p>
        </p:txBody>
      </p:sp>
      <p:sp>
        <p:nvSpPr>
          <p:cNvPr id="125954" name="CaixaDeTexto 3">
            <a:extLst>
              <a:ext uri="{FF2B5EF4-FFF2-40B4-BE49-F238E27FC236}">
                <a16:creationId xmlns:a16="http://schemas.microsoft.com/office/drawing/2014/main" id="{816CBEDB-9AC4-DC46-94D6-BEDF6FC3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118" y="5333933"/>
            <a:ext cx="10377763" cy="1077218"/>
          </a:xfrm>
          <a:prstGeom prst="rect">
            <a:avLst/>
          </a:prstGeom>
          <a:solidFill>
            <a:srgbClr val="DEE6F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3200" dirty="0">
                <a:solidFill>
                  <a:srgbClr val="8B0505"/>
                </a:solidFill>
                <a:latin typeface="Franklin Gothic Book" panose="020B0503020102020204" pitchFamily="34" charset="0"/>
              </a:rPr>
              <a:t>Searching  for  changes  </a:t>
            </a:r>
            <a:r>
              <a:rPr lang="en-US" altLang="ja-JP" sz="3200" dirty="0">
                <a:solidFill>
                  <a:srgbClr val="000066"/>
                </a:solidFill>
                <a:latin typeface="Franklin Gothic Book" panose="020B0503020102020204" pitchFamily="34" charset="0"/>
              </a:rPr>
              <a:t>instead  of  </a:t>
            </a:r>
            <a:r>
              <a:rPr lang="en-US" altLang="ja-JP" sz="3200" dirty="0">
                <a:solidFill>
                  <a:srgbClr val="8B0505"/>
                </a:solidFill>
                <a:latin typeface="Franklin Gothic Book" panose="020B0503020102020204" pitchFamily="34" charset="0"/>
              </a:rPr>
              <a:t>searching  for  content</a:t>
            </a:r>
            <a:r>
              <a:rPr lang="en-US" altLang="ja-JP" sz="3200" dirty="0">
                <a:solidFill>
                  <a:srgbClr val="000066"/>
                </a:solidFill>
                <a:latin typeface="Franklin Gothic Book" panose="020B0503020102020204" pitchFamily="34" charset="0"/>
              </a:rPr>
              <a:t>. (Camara et al., “What’s in an image?”, COSIT 2001)</a:t>
            </a:r>
            <a:endParaRPr lang="pt-BR" altLang="en-US" sz="3200" dirty="0">
              <a:solidFill>
                <a:srgbClr val="000066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E79FF-0E0E-5CC2-C52D-24DF78B9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357"/>
            <a:ext cx="6251807" cy="44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34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269C52B5-020A-1BE3-C65D-DC943AE546B6}"/>
              </a:ext>
            </a:extLst>
          </p:cNvPr>
          <p:cNvSpPr/>
          <p:nvPr/>
        </p:nvSpPr>
        <p:spPr>
          <a:xfrm>
            <a:off x="1314469" y="288269"/>
            <a:ext cx="99418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/>
              </a:rPr>
              <a:t>How to analyze image time series?</a:t>
            </a:r>
            <a:endParaRPr lang="en-US" sz="4000" b="1" u="none" dirty="0">
              <a:solidFill>
                <a:srgbClr val="7F0001"/>
              </a:solidFill>
              <a:latin typeface="Proxima Nova Rg" panose="02000506030000020004" pitchFamily="2" charset="77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C0AD51-1E21-65D6-95DC-FFD61C628B8E}"/>
              </a:ext>
            </a:extLst>
          </p:cNvPr>
          <p:cNvSpPr/>
          <p:nvPr/>
        </p:nvSpPr>
        <p:spPr>
          <a:xfrm>
            <a:off x="1175657" y="1937657"/>
            <a:ext cx="3831772" cy="10341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dirty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</a:rPr>
              <a:t>Parametric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EF2EC187-BF2B-ACC8-9167-69565201C386}"/>
              </a:ext>
            </a:extLst>
          </p:cNvPr>
          <p:cNvSpPr/>
          <p:nvPr/>
        </p:nvSpPr>
        <p:spPr>
          <a:xfrm rot="10800000">
            <a:off x="5545147" y="2196192"/>
            <a:ext cx="1480457" cy="5170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Proxima Nova Rg" panose="02000506030000020004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F838C-D9DB-89ED-5437-21604DF8E28E}"/>
              </a:ext>
            </a:extLst>
          </p:cNvPr>
          <p:cNvSpPr/>
          <p:nvPr/>
        </p:nvSpPr>
        <p:spPr>
          <a:xfrm>
            <a:off x="7772853" y="1534941"/>
            <a:ext cx="3635376" cy="14913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2800" dirty="0">
                <a:latin typeface="Proxima Nova Rg" panose="02000506030000020004" pitchFamily="2" charset="77"/>
              </a:rPr>
              <a:t>CCDC, BFAST, TimeSat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221792-B067-BECE-DA24-796087186754}"/>
              </a:ext>
            </a:extLst>
          </p:cNvPr>
          <p:cNvSpPr/>
          <p:nvPr/>
        </p:nvSpPr>
        <p:spPr>
          <a:xfrm>
            <a:off x="1175657" y="4571999"/>
            <a:ext cx="3831772" cy="10341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dirty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</a:rPr>
              <a:t>Data-driven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DB72BC2-7C0A-2BA2-333F-6FF9989EF75B}"/>
              </a:ext>
            </a:extLst>
          </p:cNvPr>
          <p:cNvSpPr/>
          <p:nvPr/>
        </p:nvSpPr>
        <p:spPr>
          <a:xfrm>
            <a:off x="5704114" y="4822370"/>
            <a:ext cx="1321490" cy="359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Proxima Nova Rg" panose="02000506030000020004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76443-F1E2-426C-4FAC-44E639F917E6}"/>
              </a:ext>
            </a:extLst>
          </p:cNvPr>
          <p:cNvSpPr/>
          <p:nvPr/>
        </p:nvSpPr>
        <p:spPr>
          <a:xfrm>
            <a:off x="7772853" y="3565071"/>
            <a:ext cx="3635376" cy="14913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2800" dirty="0">
                <a:solidFill>
                  <a:srgbClr val="C00000"/>
                </a:solidFill>
                <a:latin typeface="Proxima Nova Rg" panose="02000506030000020004" pitchFamily="2" charset="77"/>
              </a:rPr>
              <a:t>Atemporal</a:t>
            </a:r>
            <a:r>
              <a:rPr lang="en-CH" sz="2800" dirty="0">
                <a:latin typeface="Proxima Nova Rg" panose="02000506030000020004" pitchFamily="2" charset="77"/>
              </a:rPr>
              <a:t>: RF, MLP, XGBoost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9754F-712D-81DF-32F0-83886842A562}"/>
              </a:ext>
            </a:extLst>
          </p:cNvPr>
          <p:cNvSpPr/>
          <p:nvPr/>
        </p:nvSpPr>
        <p:spPr>
          <a:xfrm>
            <a:off x="7772853" y="5246859"/>
            <a:ext cx="3635376" cy="14913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H" sz="2800" dirty="0">
                <a:solidFill>
                  <a:srgbClr val="C00000"/>
                </a:solidFill>
                <a:latin typeface="Proxima Nova Rg" panose="02000506030000020004" pitchFamily="2" charset="77"/>
              </a:rPr>
              <a:t>Time-sensitive</a:t>
            </a:r>
            <a:r>
              <a:rPr lang="en-CH" sz="2800" dirty="0">
                <a:latin typeface="Proxima Nova Rg" panose="02000506030000020004" pitchFamily="2" charset="77"/>
              </a:rPr>
              <a:t>: TempCNN, LightTAE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14B18E-6088-A4AF-84E2-D767EDF6C3D7}"/>
              </a:ext>
            </a:extLst>
          </p:cNvPr>
          <p:cNvSpPr/>
          <p:nvPr/>
        </p:nvSpPr>
        <p:spPr>
          <a:xfrm>
            <a:off x="7323909" y="3431177"/>
            <a:ext cx="4441371" cy="3426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7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69C2E47A-E049-D008-F8A2-7D0B71C5C5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92175" y="363617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70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82;gbdf99c731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339" y="4728091"/>
            <a:ext cx="2727661" cy="19730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9;gbdf99c7318_1_0"/>
          <p:cNvSpPr txBox="1"/>
          <p:nvPr/>
        </p:nvSpPr>
        <p:spPr>
          <a:xfrm>
            <a:off x="4976849" y="3381702"/>
            <a:ext cx="2238300" cy="523190"/>
          </a:xfrm>
          <a:prstGeom prst="rect">
            <a:avLst/>
          </a:prstGeom>
          <a:solidFill>
            <a:srgbClr val="4A6E9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dirty="0">
                <a:solidFill>
                  <a:schemeClr val="bg1"/>
                </a:solidFill>
                <a:latin typeface="Franklin Gothic Book" panose="020B0503020102020204" pitchFamily="34" charset="0"/>
                <a:ea typeface="Roboto" panose="02000000000000000000" pitchFamily="2" charset="0"/>
              </a:rPr>
              <a:t>Quality</a:t>
            </a:r>
            <a:r>
              <a:rPr lang="en-US" sz="2200" dirty="0">
                <a:solidFill>
                  <a:schemeClr val="bg1"/>
                </a:solidFill>
                <a:latin typeface="Franklin Gothic Book" panose="020B0503020102020204" pitchFamily="34" charset="0"/>
                <a:ea typeface="Roboto" panose="02000000000000000000" pitchFamily="2" charset="0"/>
              </a:rPr>
              <a:t> Analysis</a:t>
            </a:r>
            <a:endParaRPr lang="pt-BR" sz="2200" dirty="0">
              <a:solidFill>
                <a:schemeClr val="bg1"/>
              </a:solidFill>
              <a:latin typeface="Franklin Gothic Book" panose="020B0503020102020204" pitchFamily="34" charset="0"/>
              <a:ea typeface="Roboto" panose="02000000000000000000" pitchFamily="2" charset="0"/>
            </a:endParaRPr>
          </a:p>
        </p:txBody>
      </p:sp>
      <p:sp>
        <p:nvSpPr>
          <p:cNvPr id="15" name="Google Shape;70;gbdf99c7318_1_0"/>
          <p:cNvSpPr txBox="1"/>
          <p:nvPr/>
        </p:nvSpPr>
        <p:spPr>
          <a:xfrm>
            <a:off x="4973326" y="4264995"/>
            <a:ext cx="2238300" cy="523190"/>
          </a:xfrm>
          <a:prstGeom prst="rect">
            <a:avLst/>
          </a:prstGeom>
          <a:solidFill>
            <a:srgbClr val="4A6E9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200" dirty="0">
                <a:solidFill>
                  <a:schemeClr val="bg1"/>
                </a:solidFill>
                <a:latin typeface="Franklin Gothic Book" panose="020B0503020102020204" pitchFamily="34" charset="0"/>
                <a:ea typeface="Roboto" panose="02000000000000000000" pitchFamily="2" charset="0"/>
              </a:rPr>
              <a:t>ML models</a:t>
            </a:r>
            <a:endParaRPr lang="pt-BR" sz="2200" dirty="0">
              <a:solidFill>
                <a:schemeClr val="bg1"/>
              </a:solidFill>
              <a:latin typeface="Franklin Gothic Book" panose="020B0503020102020204" pitchFamily="34" charset="0"/>
              <a:ea typeface="Roboto" panose="02000000000000000000" pitchFamily="2" charset="0"/>
            </a:endParaRPr>
          </a:p>
        </p:txBody>
      </p:sp>
      <p:sp>
        <p:nvSpPr>
          <p:cNvPr id="16" name="Google Shape;71;gbdf99c7318_1_0"/>
          <p:cNvSpPr txBox="1"/>
          <p:nvPr/>
        </p:nvSpPr>
        <p:spPr>
          <a:xfrm>
            <a:off x="8064139" y="4264995"/>
            <a:ext cx="3594918" cy="523190"/>
          </a:xfrm>
          <a:prstGeom prst="rect">
            <a:avLst/>
          </a:prstGeom>
          <a:solidFill>
            <a:srgbClr val="4A6E9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bg-BG" sz="2200" dirty="0">
                <a:latin typeface="Franklin Gothic Book" panose="020B0503020102020204" pitchFamily="34" charset="0"/>
                <a:ea typeface="Roboto" panose="02000000000000000000" pitchFamily="2" charset="0"/>
              </a:rPr>
              <a:t>Classification and smoothing</a:t>
            </a:r>
            <a:endParaRPr lang="pt-BR" sz="2200" dirty="0">
              <a:latin typeface="Franklin Gothic Book" panose="020B0503020102020204" pitchFamily="34" charset="0"/>
              <a:ea typeface="Roboto" panose="02000000000000000000" pitchFamily="2" charset="0"/>
            </a:endParaRPr>
          </a:p>
        </p:txBody>
      </p:sp>
      <p:cxnSp>
        <p:nvCxnSpPr>
          <p:cNvPr id="17" name="Google Shape;72;gbdf99c7318_1_0"/>
          <p:cNvCxnSpPr>
            <a:cxnSpLocks/>
            <a:stCxn id="40" idx="3"/>
            <a:endCxn id="14" idx="1"/>
          </p:cNvCxnSpPr>
          <p:nvPr/>
        </p:nvCxnSpPr>
        <p:spPr>
          <a:xfrm>
            <a:off x="3653918" y="3643297"/>
            <a:ext cx="1322931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8" name="Google Shape;74;gbdf99c7318_1_0"/>
          <p:cNvCxnSpPr>
            <a:cxnSpLocks/>
          </p:cNvCxnSpPr>
          <p:nvPr/>
        </p:nvCxnSpPr>
        <p:spPr>
          <a:xfrm flipV="1">
            <a:off x="2534768" y="3865740"/>
            <a:ext cx="0" cy="438407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76;gbdf99c7318_1_0"/>
          <p:cNvCxnSpPr>
            <a:cxnSpLocks/>
            <a:endCxn id="15" idx="1"/>
          </p:cNvCxnSpPr>
          <p:nvPr/>
        </p:nvCxnSpPr>
        <p:spPr>
          <a:xfrm>
            <a:off x="3634697" y="4518969"/>
            <a:ext cx="1338629" cy="7621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78;gbdf99c7318_1_0"/>
          <p:cNvCxnSpPr>
            <a:cxnSpLocks/>
            <a:stCxn id="15" idx="3"/>
            <a:endCxn id="16" idx="1"/>
          </p:cNvCxnSpPr>
          <p:nvPr/>
        </p:nvCxnSpPr>
        <p:spPr>
          <a:xfrm>
            <a:off x="7211626" y="4526590"/>
            <a:ext cx="852513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83;gbdf99c731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69" y="1280904"/>
            <a:ext cx="3433493" cy="197306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29" name="Google Shape;85;gbdf99c7318_1_0"/>
          <p:cNvPicPr preferRelativeResize="0"/>
          <p:nvPr/>
        </p:nvPicPr>
        <p:blipFill rotWithShape="1">
          <a:blip r:embed="rId5">
            <a:alphaModFix/>
          </a:blip>
          <a:srcRect l="15508" t="19756" r="27560" b="37164"/>
          <a:stretch/>
        </p:blipFill>
        <p:spPr>
          <a:xfrm>
            <a:off x="8064138" y="1264021"/>
            <a:ext cx="3594919" cy="1972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Google Shape;87;gbdf99c7318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4138" y="5101340"/>
            <a:ext cx="1673592" cy="1392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2" name="Google Shape;88;gbdf99c7318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57749" y="5116539"/>
            <a:ext cx="1501308" cy="1392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34" name="Google Shape;74;gbdf99c7318_1_0"/>
          <p:cNvCxnSpPr/>
          <p:nvPr/>
        </p:nvCxnSpPr>
        <p:spPr>
          <a:xfrm flipV="1">
            <a:off x="9730615" y="3874349"/>
            <a:ext cx="0" cy="399078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" name="Google Shape;81;gbdf99c7318_1_0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2" t="11707" b="12622"/>
          <a:stretch>
            <a:fillRect/>
          </a:stretch>
        </p:blipFill>
        <p:spPr bwMode="auto">
          <a:xfrm>
            <a:off x="4793681" y="5196591"/>
            <a:ext cx="2604635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486" y="81260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ECDF63-8F23-2E44-A561-991E14BF60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993" y="1143476"/>
            <a:ext cx="2714014" cy="2172312"/>
          </a:xfrm>
          <a:prstGeom prst="rect">
            <a:avLst/>
          </a:prstGeom>
        </p:spPr>
      </p:pic>
      <p:sp>
        <p:nvSpPr>
          <p:cNvPr id="40" name="Google Shape;69;gbdf99c7318_1_0">
            <a:extLst>
              <a:ext uri="{FF2B5EF4-FFF2-40B4-BE49-F238E27FC236}">
                <a16:creationId xmlns:a16="http://schemas.microsoft.com/office/drawing/2014/main" id="{91E2A1F8-230B-9D4E-90FC-DD3A7837971F}"/>
              </a:ext>
            </a:extLst>
          </p:cNvPr>
          <p:cNvSpPr txBox="1"/>
          <p:nvPr/>
        </p:nvSpPr>
        <p:spPr>
          <a:xfrm>
            <a:off x="1415618" y="3381702"/>
            <a:ext cx="2238300" cy="523190"/>
          </a:xfrm>
          <a:prstGeom prst="rect">
            <a:avLst/>
          </a:prstGeom>
          <a:solidFill>
            <a:srgbClr val="4A6E9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1"/>
                </a:solidFill>
                <a:latin typeface="Franklin Gothic Book" panose="020B0503020102020204" pitchFamily="34" charset="0"/>
                <a:ea typeface="Roboto" panose="02000000000000000000" pitchFamily="2" charset="0"/>
              </a:rPr>
              <a:t>LUCC samples</a:t>
            </a:r>
            <a:endParaRPr lang="pt-BR" sz="2200" dirty="0">
              <a:solidFill>
                <a:schemeClr val="bg1"/>
              </a:solidFill>
              <a:latin typeface="Franklin Gothic Book" panose="020B0503020102020204" pitchFamily="34" charset="0"/>
              <a:ea typeface="Roboto" panose="02000000000000000000" pitchFamily="2" charset="0"/>
            </a:endParaRPr>
          </a:p>
        </p:txBody>
      </p:sp>
      <p:sp>
        <p:nvSpPr>
          <p:cNvPr id="41" name="Google Shape;70;gbdf99c7318_1_0">
            <a:extLst>
              <a:ext uri="{FF2B5EF4-FFF2-40B4-BE49-F238E27FC236}">
                <a16:creationId xmlns:a16="http://schemas.microsoft.com/office/drawing/2014/main" id="{944F7C06-BD13-594B-AA66-BD97EEABC0F6}"/>
              </a:ext>
            </a:extLst>
          </p:cNvPr>
          <p:cNvSpPr txBox="1"/>
          <p:nvPr/>
        </p:nvSpPr>
        <p:spPr>
          <a:xfrm>
            <a:off x="1396397" y="4204901"/>
            <a:ext cx="2238300" cy="523190"/>
          </a:xfrm>
          <a:prstGeom prst="rect">
            <a:avLst/>
          </a:prstGeom>
          <a:solidFill>
            <a:srgbClr val="4A6E9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GB" sz="2200" dirty="0">
                <a:solidFill>
                  <a:schemeClr val="bg1"/>
                </a:solidFill>
                <a:latin typeface="Franklin Gothic Book" panose="020B0503020102020204" pitchFamily="34" charset="0"/>
                <a:ea typeface="Roboto" panose="02000000000000000000" pitchFamily="2" charset="0"/>
              </a:rPr>
              <a:t>EO data cubes</a:t>
            </a:r>
            <a:endParaRPr lang="pt-BR" sz="2200" dirty="0">
              <a:solidFill>
                <a:schemeClr val="bg1"/>
              </a:solidFill>
              <a:latin typeface="Franklin Gothic Book" panose="020B0503020102020204" pitchFamily="34" charset="0"/>
              <a:ea typeface="Roboto" panose="02000000000000000000" pitchFamily="2" charset="0"/>
            </a:endParaRPr>
          </a:p>
        </p:txBody>
      </p:sp>
      <p:sp>
        <p:nvSpPr>
          <p:cNvPr id="42" name="Google Shape;69;gbdf99c7318_1_0">
            <a:extLst>
              <a:ext uri="{FF2B5EF4-FFF2-40B4-BE49-F238E27FC236}">
                <a16:creationId xmlns:a16="http://schemas.microsoft.com/office/drawing/2014/main" id="{C70D8EB0-BF66-504F-BF31-FDF27875B102}"/>
              </a:ext>
            </a:extLst>
          </p:cNvPr>
          <p:cNvSpPr txBox="1"/>
          <p:nvPr/>
        </p:nvSpPr>
        <p:spPr>
          <a:xfrm>
            <a:off x="8683289" y="3358823"/>
            <a:ext cx="2238300" cy="523190"/>
          </a:xfrm>
          <a:prstGeom prst="rect">
            <a:avLst/>
          </a:prstGeom>
          <a:solidFill>
            <a:srgbClr val="4A6E9C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1"/>
                </a:solidFill>
                <a:latin typeface="Franklin Gothic Book" panose="020B0503020102020204" pitchFamily="34" charset="0"/>
                <a:ea typeface="Roboto" panose="02000000000000000000" pitchFamily="2" charset="0"/>
              </a:rPr>
              <a:t>LUCC maps</a:t>
            </a:r>
            <a:endParaRPr lang="pt-BR" sz="2200" dirty="0">
              <a:solidFill>
                <a:schemeClr val="bg1"/>
              </a:solidFill>
              <a:latin typeface="Franklin Gothic Book" panose="020B0503020102020204" pitchFamily="34" charset="0"/>
              <a:ea typeface="Roboto" panose="02000000000000000000" pitchFamily="2" charset="0"/>
            </a:endParaRPr>
          </a:p>
        </p:txBody>
      </p:sp>
      <p:sp>
        <p:nvSpPr>
          <p:cNvPr id="55" name="Rectangle 4">
            <a:extLst>
              <a:ext uri="{FF2B5EF4-FFF2-40B4-BE49-F238E27FC236}">
                <a16:creationId xmlns:a16="http://schemas.microsoft.com/office/drawing/2014/main" id="{60BA99CD-5421-5F47-86C0-56D0660746E6}"/>
              </a:ext>
            </a:extLst>
          </p:cNvPr>
          <p:cNvSpPr/>
          <p:nvPr/>
        </p:nvSpPr>
        <p:spPr>
          <a:xfrm>
            <a:off x="1739152" y="363684"/>
            <a:ext cx="8713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Complete land classification workflow  </a:t>
            </a:r>
            <a:endParaRPr lang="en-US" sz="3600" dirty="0">
              <a:solidFill>
                <a:srgbClr val="7F0001"/>
              </a:solidFill>
              <a:latin typeface="Franklin Gothic Medium" panose="020B0603020102020204" pitchFamily="34" charset="0"/>
              <a:cs typeface="Calibri"/>
            </a:endParaRPr>
          </a:p>
        </p:txBody>
      </p:sp>
      <p:pic>
        <p:nvPicPr>
          <p:cNvPr id="56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90F77884-11A9-E447-8008-5B68B55B95D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24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9EFA422-C99C-D84F-8607-9DBFF2A00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66456" y="1"/>
            <a:ext cx="9859088" cy="1241830"/>
          </a:xfr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en-US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 SITS 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C5BC4-434D-F741-9089-634EEBFF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7BE8-07D2-124D-9AF8-14779EEE36EE}" type="slidenum">
              <a:rPr lang="zh-CN" altLang="en-US"/>
              <a:pPr/>
              <a:t>12</a:t>
            </a:fld>
            <a:endParaRPr lang="zh-CN" altLang="en-US"/>
          </a:p>
        </p:txBody>
      </p:sp>
      <p:pic>
        <p:nvPicPr>
          <p:cNvPr id="6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218D6ADD-34E6-834D-8753-983F0EF61F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946C0D-0EE3-5345-AAB9-BE22688E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4098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0217F2A-2DEA-7B44-A05B-C6DD24B15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181" y="1129025"/>
            <a:ext cx="7786838" cy="5499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FEFE75-A875-7FE9-0807-2E594A17C555}"/>
              </a:ext>
            </a:extLst>
          </p:cNvPr>
          <p:cNvGrpSpPr/>
          <p:nvPr/>
        </p:nvGrpSpPr>
        <p:grpSpPr>
          <a:xfrm>
            <a:off x="591648" y="177680"/>
            <a:ext cx="11498022" cy="6596601"/>
            <a:chOff x="591648" y="177680"/>
            <a:chExt cx="11498022" cy="659660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E500EA4-5A98-804D-88A5-329584B6F57F}"/>
                </a:ext>
              </a:extLst>
            </p:cNvPr>
            <p:cNvSpPr txBox="1"/>
            <p:nvPr/>
          </p:nvSpPr>
          <p:spPr>
            <a:xfrm>
              <a:off x="7694654" y="2169882"/>
              <a:ext cx="4395016" cy="3965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21588"/>
              <a:r>
                <a:rPr lang="en-US" sz="1977" b="1" noProof="1">
                  <a:solidFill>
                    <a:srgbClr val="C00000"/>
                  </a:solidFill>
                  <a:latin typeface="IBM Plex Mono" panose="020B0509050000000000" pitchFamily="49" charset="77"/>
                </a:rPr>
                <a:t>sits_label_classification()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75790B-532A-F249-BD0B-0D34D5487F74}"/>
                </a:ext>
              </a:extLst>
            </p:cNvPr>
            <p:cNvSpPr/>
            <p:nvPr/>
          </p:nvSpPr>
          <p:spPr>
            <a:xfrm>
              <a:off x="5164104" y="2919311"/>
              <a:ext cx="1633673" cy="85392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821588"/>
              <a:r>
                <a:rPr lang="en-US" sz="2156" noProof="1">
                  <a:solidFill>
                    <a:prstClr val="black"/>
                  </a:solidFill>
                  <a:latin typeface="IBM Plex Sans" panose="020B0503050203000203" pitchFamily="34" charset="77"/>
                </a:rPr>
                <a:t>cube</a:t>
              </a:r>
              <a:r>
                <a:rPr lang="en-US" sz="2336" noProof="1">
                  <a:solidFill>
                    <a:prstClr val="black"/>
                  </a:solidFill>
                  <a:latin typeface="IBM Plex Sans" panose="020B0503050203000203" pitchFamily="34" charset="77"/>
                </a:rPr>
                <a:t> </a:t>
              </a:r>
            </a:p>
          </p:txBody>
        </p:sp>
        <p:sp>
          <p:nvSpPr>
            <p:cNvPr id="6" name="Snip Diagonal Corner Rectangle 5">
              <a:extLst>
                <a:ext uri="{FF2B5EF4-FFF2-40B4-BE49-F238E27FC236}">
                  <a16:creationId xmlns:a16="http://schemas.microsoft.com/office/drawing/2014/main" id="{2307BF53-1C23-AB49-B107-4AD0825A8958}"/>
                </a:ext>
              </a:extLst>
            </p:cNvPr>
            <p:cNvSpPr/>
            <p:nvPr/>
          </p:nvSpPr>
          <p:spPr>
            <a:xfrm>
              <a:off x="5164104" y="5142550"/>
              <a:ext cx="1633673" cy="853922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821588"/>
              <a:r>
                <a:rPr lang="en-US" sz="2156" noProof="1">
                  <a:solidFill>
                    <a:prstClr val="black"/>
                  </a:solidFill>
                  <a:latin typeface="IBM Plex Sans" panose="020B0503050203000203" pitchFamily="34" charset="77"/>
                  <a:sym typeface="+mn-ea"/>
                </a:rPr>
                <a:t>model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5EC44A-9892-8A4C-8209-A3444280292A}"/>
                </a:ext>
              </a:extLst>
            </p:cNvPr>
            <p:cNvSpPr txBox="1"/>
            <p:nvPr/>
          </p:nvSpPr>
          <p:spPr>
            <a:xfrm>
              <a:off x="2535222" y="2859793"/>
              <a:ext cx="2541080" cy="3965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821588"/>
              <a:r>
                <a:rPr lang="en-US" sz="1977" b="1" noProof="1">
                  <a:solidFill>
                    <a:srgbClr val="C00000"/>
                  </a:solidFill>
                  <a:latin typeface="IBM Plex Mono" panose="020B0509050000000000" pitchFamily="49" charset="77"/>
                </a:rPr>
                <a:t>sits_get_data()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B97BFD-B01E-5D4A-BF77-85D20D8D9121}"/>
                </a:ext>
              </a:extLst>
            </p:cNvPr>
            <p:cNvSpPr txBox="1"/>
            <p:nvPr/>
          </p:nvSpPr>
          <p:spPr>
            <a:xfrm>
              <a:off x="2594633" y="5070518"/>
              <a:ext cx="2069797" cy="3965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821588"/>
              <a:r>
                <a:rPr lang="en-US" sz="1977" b="1" noProof="1">
                  <a:solidFill>
                    <a:srgbClr val="C00000"/>
                  </a:solidFill>
                  <a:latin typeface="IBM Plex Mono" panose="020B0509050000000000" pitchFamily="49" charset="77"/>
                </a:rPr>
                <a:t>sits_train()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242A26-6FE4-2147-8E0E-B5E13A816B85}"/>
                </a:ext>
              </a:extLst>
            </p:cNvPr>
            <p:cNvSpPr txBox="1"/>
            <p:nvPr/>
          </p:nvSpPr>
          <p:spPr>
            <a:xfrm>
              <a:off x="6797777" y="2888574"/>
              <a:ext cx="2541080" cy="3965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821588"/>
              <a:r>
                <a:rPr lang="en-US" sz="1977" b="1" noProof="1">
                  <a:solidFill>
                    <a:srgbClr val="C00000"/>
                  </a:solidFill>
                  <a:latin typeface="IBM Plex Mono" panose="020B0509050000000000" pitchFamily="49" charset="77"/>
                </a:rPr>
                <a:t>sits_classify()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7C246-0B73-C147-AD4D-63D45A32C61F}"/>
                </a:ext>
              </a:extLst>
            </p:cNvPr>
            <p:cNvSpPr txBox="1"/>
            <p:nvPr/>
          </p:nvSpPr>
          <p:spPr>
            <a:xfrm>
              <a:off x="4110132" y="2170336"/>
              <a:ext cx="1912703" cy="3965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821588"/>
              <a:r>
                <a:rPr lang="en-US" sz="1977" b="1" noProof="1">
                  <a:solidFill>
                    <a:srgbClr val="C00000"/>
                  </a:solidFill>
                  <a:latin typeface="IBM Plex Mono" panose="020B0509050000000000" pitchFamily="49" charset="77"/>
                </a:rPr>
                <a:t>sits_cube()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16488B2-FE51-484B-8187-DF3DE842C6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5222" y="3364156"/>
              <a:ext cx="2610485" cy="17134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E54C6BA-B7EF-9948-8C77-FF7A600AD3FB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585055" y="3437948"/>
              <a:ext cx="2579049" cy="2131563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38BF58-39DC-8544-85E1-D4994BB55AA7}"/>
                </a:ext>
              </a:extLst>
            </p:cNvPr>
            <p:cNvCxnSpPr>
              <a:cxnSpLocks/>
              <a:stCxn id="6" idx="0"/>
              <a:endCxn id="47" idx="1"/>
            </p:cNvCxnSpPr>
            <p:nvPr/>
          </p:nvCxnSpPr>
          <p:spPr>
            <a:xfrm flipV="1">
              <a:off x="6797777" y="3350224"/>
              <a:ext cx="2482820" cy="2219287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1757" name="Group 17">
              <a:extLst>
                <a:ext uri="{FF2B5EF4-FFF2-40B4-BE49-F238E27FC236}">
                  <a16:creationId xmlns:a16="http://schemas.microsoft.com/office/drawing/2014/main" id="{E5046793-DF2A-044E-8F5A-F84B871752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433" y="408450"/>
              <a:ext cx="2073700" cy="6365831"/>
              <a:chOff x="1286" y="720"/>
              <a:chExt cx="2320" cy="7794"/>
            </a:xfrm>
          </p:grpSpPr>
          <p:pic>
            <p:nvPicPr>
              <p:cNvPr id="31758" name="Graphic 2">
                <a:extLst>
                  <a:ext uri="{FF2B5EF4-FFF2-40B4-BE49-F238E27FC236}">
                    <a16:creationId xmlns:a16="http://schemas.microsoft.com/office/drawing/2014/main" id="{BABB366E-EAF1-9A4F-9147-57C9DCA75F9C}"/>
                  </a:ext>
                </a:extLst>
              </p:cNvPr>
              <p:cNvPicPr>
                <a:picLocks noGrp="1"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3" y="720"/>
                <a:ext cx="1660" cy="1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759" name="TextBox 21">
                <a:extLst>
                  <a:ext uri="{FF2B5EF4-FFF2-40B4-BE49-F238E27FC236}">
                    <a16:creationId xmlns:a16="http://schemas.microsoft.com/office/drawing/2014/main" id="{5A71C5EC-6222-D241-8D97-F214F8A227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11" y="2347"/>
                <a:ext cx="2195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156" dirty="0">
                    <a:latin typeface="Latin Modern Sans" charset="0"/>
                    <a:ea typeface="SimSun" panose="02010600030101010101" pitchFamily="2" charset="-122"/>
                  </a:rPr>
                  <a:t>Ground truth</a:t>
                </a:r>
              </a:p>
            </p:txBody>
          </p:sp>
          <p:sp>
            <p:nvSpPr>
              <p:cNvPr id="66" name="TextBox 21">
                <a:extLst>
                  <a:ext uri="{FF2B5EF4-FFF2-40B4-BE49-F238E27FC236}">
                    <a16:creationId xmlns:a16="http://schemas.microsoft.com/office/drawing/2014/main" id="{0158F680-C4ED-C586-3BDF-71B7F81CBB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6" y="7995"/>
                <a:ext cx="1962" cy="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156" dirty="0">
                    <a:latin typeface="Latin Modern Sans" charset="0"/>
                    <a:ea typeface="SimSun" panose="02010600030101010101" pitchFamily="2" charset="-122"/>
                  </a:rPr>
                  <a:t>ML algorithm</a:t>
                </a:r>
              </a:p>
            </p:txBody>
          </p:sp>
        </p:grpSp>
        <p:sp>
          <p:nvSpPr>
            <p:cNvPr id="31760" name="TextBox 23">
              <a:extLst>
                <a:ext uri="{FF2B5EF4-FFF2-40B4-BE49-F238E27FC236}">
                  <a16:creationId xmlns:a16="http://schemas.microsoft.com/office/drawing/2014/main" id="{972CD3A5-BD9B-734C-99DE-B507DA1F3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3751" y="931898"/>
              <a:ext cx="1474378" cy="7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156">
                  <a:latin typeface="Latin Modern Sans" charset="0"/>
                  <a:ea typeface="SimSun" panose="02010600030101010101" pitchFamily="2" charset="-122"/>
                </a:rPr>
                <a:t>ARD image </a:t>
              </a:r>
            </a:p>
            <a:p>
              <a:pPr algn="ctr"/>
              <a:r>
                <a:rPr lang="en-US" altLang="zh-CN" sz="2156">
                  <a:latin typeface="Latin Modern Sans" charset="0"/>
                  <a:ea typeface="SimSun" panose="02010600030101010101" pitchFamily="2" charset="-122"/>
                </a:rPr>
                <a:t>collections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7E5C51-E20B-3D46-A5EE-A5085C3718B6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443102" y="5545165"/>
              <a:ext cx="2721002" cy="24346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6D7B401-7F86-0944-B766-20FEFC6F9348}"/>
                </a:ext>
              </a:extLst>
            </p:cNvPr>
            <p:cNvSpPr/>
            <p:nvPr/>
          </p:nvSpPr>
          <p:spPr>
            <a:xfrm>
              <a:off x="9280597" y="2923263"/>
              <a:ext cx="1635574" cy="85392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821588"/>
              <a:r>
                <a:rPr lang="en-GB" sz="2336" noProof="1">
                  <a:solidFill>
                    <a:prstClr val="black"/>
                  </a:solidFill>
                  <a:latin typeface="IBM Plex Sans" panose="020B0503050203000203" pitchFamily="34" charset="77"/>
                </a:rPr>
                <a:t>p</a:t>
              </a:r>
              <a:r>
                <a:rPr lang="en-US" sz="2336" noProof="1">
                  <a:solidFill>
                    <a:prstClr val="black"/>
                  </a:solidFill>
                  <a:latin typeface="IBM Plex Sans" panose="020B0503050203000203" pitchFamily="34" charset="77"/>
                </a:rPr>
                <a:t>robs</a:t>
              </a:r>
            </a:p>
            <a:p>
              <a:pPr algn="ctr" defTabSz="821588"/>
              <a:r>
                <a:rPr lang="en-US" sz="2336" noProof="1">
                  <a:solidFill>
                    <a:prstClr val="black"/>
                  </a:solidFill>
                  <a:latin typeface="IBM Plex Sans" panose="020B0503050203000203" pitchFamily="34" charset="77"/>
                </a:rPr>
                <a:t>cube 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0124544-7CE5-AD46-86A0-C223137D3D33}"/>
                </a:ext>
              </a:extLst>
            </p:cNvPr>
            <p:cNvCxnSpPr>
              <a:stCxn id="4" idx="3"/>
              <a:endCxn id="47" idx="1"/>
            </p:cNvCxnSpPr>
            <p:nvPr/>
          </p:nvCxnSpPr>
          <p:spPr>
            <a:xfrm>
              <a:off x="6797777" y="3346272"/>
              <a:ext cx="2482820" cy="3952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086EEB-8DC4-5049-B827-9FE05623FFAA}"/>
                </a:ext>
              </a:extLst>
            </p:cNvPr>
            <p:cNvCxnSpPr>
              <a:stCxn id="4" idx="3"/>
              <a:endCxn id="47" idx="1"/>
            </p:cNvCxnSpPr>
            <p:nvPr/>
          </p:nvCxnSpPr>
          <p:spPr>
            <a:xfrm>
              <a:off x="6797777" y="3346272"/>
              <a:ext cx="2482820" cy="3952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732884A-82C2-E54C-8D8E-ED4E514726C7}"/>
                </a:ext>
              </a:extLst>
            </p:cNvPr>
            <p:cNvCxnSpPr>
              <a:cxnSpLocks/>
              <a:stCxn id="47" idx="0"/>
              <a:endCxn id="7" idx="2"/>
            </p:cNvCxnSpPr>
            <p:nvPr/>
          </p:nvCxnSpPr>
          <p:spPr>
            <a:xfrm flipV="1">
              <a:off x="10098384" y="1893691"/>
              <a:ext cx="0" cy="1029572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87ACD0-A2B4-2A46-ADCA-19B9495B8AA5}"/>
                </a:ext>
              </a:extLst>
            </p:cNvPr>
            <p:cNvSpPr txBox="1"/>
            <p:nvPr/>
          </p:nvSpPr>
          <p:spPr>
            <a:xfrm>
              <a:off x="8984938" y="4213914"/>
              <a:ext cx="2226892" cy="3965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821588"/>
              <a:r>
                <a:rPr lang="en-US" sz="1977" b="1" noProof="1">
                  <a:solidFill>
                    <a:srgbClr val="C00000"/>
                  </a:solidFill>
                  <a:latin typeface="IBM Plex Mono" panose="020B0509050000000000" pitchFamily="49" charset="77"/>
                </a:rPr>
                <a:t>sits_smooth()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FCC367-4C57-E546-8824-E5FCE8BBCFA0}"/>
                </a:ext>
              </a:extLst>
            </p:cNvPr>
            <p:cNvSpPr/>
            <p:nvPr/>
          </p:nvSpPr>
          <p:spPr>
            <a:xfrm>
              <a:off x="8549283" y="177680"/>
              <a:ext cx="3098202" cy="1716011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altLang="zh-CN" sz="2156">
                <a:solidFill>
                  <a:srgbClr val="000000"/>
                </a:solidFill>
                <a:latin typeface="Liberation Sans" charset="0"/>
                <a:ea typeface="SimSun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31773" name="Group 14">
              <a:extLst>
                <a:ext uri="{FF2B5EF4-FFF2-40B4-BE49-F238E27FC236}">
                  <a16:creationId xmlns:a16="http://schemas.microsoft.com/office/drawing/2014/main" id="{8502FCE4-A028-8A43-A892-40A46AD02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6860" y="4692529"/>
              <a:ext cx="3306870" cy="2014495"/>
              <a:chOff x="2917" y="729"/>
              <a:chExt cx="8104" cy="4850"/>
            </a:xfrm>
          </p:grpSpPr>
          <p:pic>
            <p:nvPicPr>
              <p:cNvPr id="31774" name="Picture 8">
                <a:extLst>
                  <a:ext uri="{FF2B5EF4-FFF2-40B4-BE49-F238E27FC236}">
                    <a16:creationId xmlns:a16="http://schemas.microsoft.com/office/drawing/2014/main" id="{65DC2397-8E71-A646-AA81-9E7970EF7B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83" t="67403" r="67220" b="16164"/>
              <a:stretch>
                <a:fillRect/>
              </a:stretch>
            </p:blipFill>
            <p:spPr bwMode="auto">
              <a:xfrm>
                <a:off x="2917" y="3187"/>
                <a:ext cx="4017" cy="2393"/>
              </a:xfrm>
              <a:prstGeom prst="rect">
                <a:avLst/>
              </a:prstGeom>
              <a:blipFill dpi="0" rotWithShape="1">
                <a:blip r:embed="rId4"/>
                <a:srcRect l="12083" t="67403" r="67220" b="16164"/>
                <a:stretch>
                  <a:fillRect/>
                </a:stretch>
              </a:blipFill>
              <a:ln w="12700">
                <a:solidFill>
                  <a:srgbClr val="5A85B0"/>
                </a:solidFill>
                <a:round/>
                <a:headEnd/>
                <a:tailEnd/>
              </a:ln>
            </p:spPr>
          </p:pic>
          <p:pic>
            <p:nvPicPr>
              <p:cNvPr id="31775" name="Picture 9">
                <a:extLst>
                  <a:ext uri="{FF2B5EF4-FFF2-40B4-BE49-F238E27FC236}">
                    <a16:creationId xmlns:a16="http://schemas.microsoft.com/office/drawing/2014/main" id="{7B2B442B-4F63-DD44-815E-3DE9DBE3B3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12" t="17252" r="67291" b="66313"/>
              <a:stretch>
                <a:fillRect/>
              </a:stretch>
            </p:blipFill>
            <p:spPr bwMode="auto">
              <a:xfrm>
                <a:off x="2917" y="729"/>
                <a:ext cx="4017" cy="2393"/>
              </a:xfrm>
              <a:prstGeom prst="rect">
                <a:avLst/>
              </a:prstGeom>
              <a:blipFill dpi="0" rotWithShape="1">
                <a:blip r:embed="rId4"/>
                <a:srcRect l="12012" t="17252" r="67291" b="66313"/>
                <a:stretch>
                  <a:fillRect/>
                </a:stretch>
              </a:blipFill>
              <a:ln w="12700">
                <a:solidFill>
                  <a:srgbClr val="5A85B0"/>
                </a:solidFill>
                <a:round/>
                <a:headEnd/>
                <a:tailEnd/>
              </a:ln>
            </p:spPr>
          </p:pic>
          <p:pic>
            <p:nvPicPr>
              <p:cNvPr id="31776" name="Picture 12">
                <a:extLst>
                  <a:ext uri="{FF2B5EF4-FFF2-40B4-BE49-F238E27FC236}">
                    <a16:creationId xmlns:a16="http://schemas.microsoft.com/office/drawing/2014/main" id="{0ECBE454-2E7A-BA49-A34D-AD8F5339FF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499" t="67052" r="19804" b="16513"/>
              <a:stretch>
                <a:fillRect/>
              </a:stretch>
            </p:blipFill>
            <p:spPr bwMode="auto">
              <a:xfrm>
                <a:off x="7005" y="3187"/>
                <a:ext cx="4017" cy="2393"/>
              </a:xfrm>
              <a:prstGeom prst="rect">
                <a:avLst/>
              </a:prstGeom>
              <a:blipFill dpi="0" rotWithShape="1">
                <a:blip r:embed="rId4"/>
                <a:srcRect l="59499" t="67052" r="19804" b="16513"/>
                <a:stretch>
                  <a:fillRect/>
                </a:stretch>
              </a:blipFill>
              <a:ln w="12700">
                <a:solidFill>
                  <a:srgbClr val="5A85B0"/>
                </a:solidFill>
                <a:round/>
                <a:headEnd/>
                <a:tailEnd/>
              </a:ln>
            </p:spPr>
          </p:pic>
          <p:pic>
            <p:nvPicPr>
              <p:cNvPr id="31777" name="Picture 13">
                <a:extLst>
                  <a:ext uri="{FF2B5EF4-FFF2-40B4-BE49-F238E27FC236}">
                    <a16:creationId xmlns:a16="http://schemas.microsoft.com/office/drawing/2014/main" id="{80EEE853-F306-4945-ADD9-AB1FCDEC2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69" t="17108" r="20135" b="66457"/>
              <a:stretch>
                <a:fillRect/>
              </a:stretch>
            </p:blipFill>
            <p:spPr bwMode="auto">
              <a:xfrm>
                <a:off x="7005" y="729"/>
                <a:ext cx="4017" cy="2393"/>
              </a:xfrm>
              <a:prstGeom prst="rect">
                <a:avLst/>
              </a:prstGeom>
              <a:blipFill dpi="0" rotWithShape="1">
                <a:blip r:embed="rId4"/>
                <a:srcRect l="59169" t="17108" r="20135" b="66457"/>
                <a:stretch>
                  <a:fillRect/>
                </a:stretch>
              </a:blipFill>
              <a:ln w="12700">
                <a:solidFill>
                  <a:srgbClr val="5A85B0"/>
                </a:solidFill>
                <a:round/>
                <a:headEnd/>
                <a:tailEnd/>
              </a:ln>
            </p:spPr>
          </p:pic>
        </p:grpSp>
        <p:pic>
          <p:nvPicPr>
            <p:cNvPr id="31778" name="Picture 27">
              <a:extLst>
                <a:ext uri="{FF2B5EF4-FFF2-40B4-BE49-F238E27FC236}">
                  <a16:creationId xmlns:a16="http://schemas.microsoft.com/office/drawing/2014/main" id="{368E7910-BD3F-B747-B37B-21A107683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9917" y="243072"/>
              <a:ext cx="2814709" cy="1865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9C56650-9E01-6D93-38F7-3E72AED8026E}"/>
                </a:ext>
              </a:extLst>
            </p:cNvPr>
            <p:cNvSpPr/>
            <p:nvPr/>
          </p:nvSpPr>
          <p:spPr>
            <a:xfrm>
              <a:off x="591648" y="2691405"/>
              <a:ext cx="1961971" cy="127546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H" sz="2400" b="0" u="none" dirty="0">
                  <a:solidFill>
                    <a:prstClr val="black"/>
                  </a:solidFill>
                  <a:latin typeface="IBM Plex Sans" panose="020B0503050203000203" pitchFamily="34" charset="77"/>
                </a:rPr>
                <a:t>samples</a:t>
              </a:r>
            </a:p>
          </p:txBody>
        </p:sp>
        <p:sp>
          <p:nvSpPr>
            <p:cNvPr id="53" name="Circular Arrow 52">
              <a:extLst>
                <a:ext uri="{FF2B5EF4-FFF2-40B4-BE49-F238E27FC236}">
                  <a16:creationId xmlns:a16="http://schemas.microsoft.com/office/drawing/2014/main" id="{74230AEB-A37C-814F-8F54-B6EFC327041F}"/>
                </a:ext>
              </a:extLst>
            </p:cNvPr>
            <p:cNvSpPr/>
            <p:nvPr/>
          </p:nvSpPr>
          <p:spPr>
            <a:xfrm flipV="1">
              <a:off x="5433117" y="3162376"/>
              <a:ext cx="1217171" cy="1095454"/>
            </a:xfrm>
            <a:prstGeom prst="circularArrow">
              <a:avLst>
                <a:gd name="adj1" fmla="val 3845"/>
                <a:gd name="adj2" fmla="val 946684"/>
                <a:gd name="adj3" fmla="val 20359356"/>
                <a:gd name="adj4" fmla="val 11247156"/>
                <a:gd name="adj5" fmla="val 6892"/>
              </a:avLst>
            </a:prstGeom>
            <a:solidFill>
              <a:srgbClr val="4472C4"/>
            </a:solidFill>
            <a:ln w="38100">
              <a:noFill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en-US" altLang="zh-CN" sz="1557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9329DE-D021-026E-68CC-300840B3328D}"/>
                </a:ext>
              </a:extLst>
            </p:cNvPr>
            <p:cNvSpPr txBox="1"/>
            <p:nvPr/>
          </p:nvSpPr>
          <p:spPr>
            <a:xfrm>
              <a:off x="4755249" y="4202479"/>
              <a:ext cx="2855269" cy="3965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821588"/>
              <a:r>
                <a:rPr lang="en-US" sz="1977" b="1" noProof="1">
                  <a:solidFill>
                    <a:srgbClr val="C00000"/>
                  </a:solidFill>
                  <a:latin typeface="IBM Plex Mono" panose="020B0509050000000000" pitchFamily="49" charset="77"/>
                </a:rPr>
                <a:t>sits_regularize()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C88454-213B-F2A7-F030-3AC2AAC6A500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5980940" y="1917418"/>
              <a:ext cx="1" cy="1001893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FB30D6F-DF0B-3861-374F-4AFF5B96C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77" y="4676560"/>
              <a:ext cx="1581082" cy="15810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ircular Arrow 69">
              <a:extLst>
                <a:ext uri="{FF2B5EF4-FFF2-40B4-BE49-F238E27FC236}">
                  <a16:creationId xmlns:a16="http://schemas.microsoft.com/office/drawing/2014/main" id="{DC42D54A-769E-E620-0562-E8A8CEAAC904}"/>
                </a:ext>
              </a:extLst>
            </p:cNvPr>
            <p:cNvSpPr/>
            <p:nvPr/>
          </p:nvSpPr>
          <p:spPr>
            <a:xfrm flipV="1">
              <a:off x="9491918" y="3171571"/>
              <a:ext cx="1217171" cy="1095454"/>
            </a:xfrm>
            <a:prstGeom prst="circularArrow">
              <a:avLst>
                <a:gd name="adj1" fmla="val 3845"/>
                <a:gd name="adj2" fmla="val 946684"/>
                <a:gd name="adj3" fmla="val 20359356"/>
                <a:gd name="adj4" fmla="val 11247156"/>
                <a:gd name="adj5" fmla="val 6892"/>
              </a:avLst>
            </a:prstGeom>
            <a:solidFill>
              <a:srgbClr val="4472C4"/>
            </a:solidFill>
            <a:ln w="38100">
              <a:noFill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en-US" altLang="zh-CN" sz="1557"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798EFD3-62BC-11D9-4F58-2C6761D0B4FE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 flipH="1">
              <a:off x="1572634" y="1668935"/>
              <a:ext cx="7171" cy="102247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">
            <a:extLst>
              <a:ext uri="{FF2B5EF4-FFF2-40B4-BE49-F238E27FC236}">
                <a16:creationId xmlns:a16="http://schemas.microsoft.com/office/drawing/2014/main" id="{F79A4793-16DC-9E47-AF15-F627C582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97" y="983557"/>
            <a:ext cx="7386320" cy="353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">
            <a:extLst>
              <a:ext uri="{FF2B5EF4-FFF2-40B4-BE49-F238E27FC236}">
                <a16:creationId xmlns:a16="http://schemas.microsoft.com/office/drawing/2014/main" id="{4E67B1E7-25F6-7B44-8AB7-FDEAFCC21EE3}"/>
              </a:ext>
            </a:extLst>
          </p:cNvPr>
          <p:cNvSpPr/>
          <p:nvPr/>
        </p:nvSpPr>
        <p:spPr>
          <a:xfrm>
            <a:off x="1743635" y="363684"/>
            <a:ext cx="8704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I</a:t>
            </a:r>
            <a:r>
              <a:rPr lang="bg-BG" sz="3600" u="none" dirty="0" err="1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mage</a:t>
            </a:r>
            <a:r>
              <a:rPr lang="bg-BG" sz="3600" u="none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 time </a:t>
            </a:r>
            <a:r>
              <a:rPr lang="bg-BG" sz="3600" u="none" dirty="0" err="1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series</a:t>
            </a:r>
            <a:r>
              <a:rPr lang="bg-BG" sz="3600" u="none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 </a:t>
            </a:r>
            <a:r>
              <a:rPr lang="en-US" sz="3600" u="none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samples as R objects</a:t>
            </a:r>
            <a:endParaRPr lang="en-US" sz="3600" u="none" dirty="0">
              <a:solidFill>
                <a:srgbClr val="7F0001"/>
              </a:solidFill>
              <a:latin typeface="Franklin Gothic Medium" panose="020B0603020102020204" pitchFamily="34" charset="0"/>
              <a:cs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03B03C3-F97B-FB40-8F07-07230E66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9107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05DBA9-9D03-0948-8BCA-A625F3505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457" y="4651178"/>
            <a:ext cx="10233924" cy="210283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B91053B5-F5B4-9A41-BF6C-4E1D22FDDCD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577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2636D-2592-2545-96FA-A7ED393C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46" y="260648"/>
            <a:ext cx="9179103" cy="6010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3FFCE-4406-8242-9803-C962481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17" y="6206"/>
            <a:ext cx="9139238" cy="692696"/>
          </a:xfrm>
          <a:solidFill>
            <a:srgbClr val="E8F0FF"/>
          </a:solidFill>
        </p:spPr>
        <p:txBody>
          <a:bodyPr>
            <a:noAutofit/>
          </a:bodyPr>
          <a:lstStyle/>
          <a:p>
            <a:r>
              <a:rPr lang="en-US" sz="3200" dirty="0"/>
              <a:t>GEE: functional programming paradigm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773CB2-D9A0-A345-977F-4044F68E7950}"/>
              </a:ext>
            </a:extLst>
          </p:cNvPr>
          <p:cNvSpPr/>
          <p:nvPr/>
        </p:nvSpPr>
        <p:spPr>
          <a:xfrm>
            <a:off x="1738728" y="1130895"/>
            <a:ext cx="8779538" cy="2831544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 algn="l"/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//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select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an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image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collection</a:t>
            </a:r>
            <a:endParaRPr lang="pt-BR" sz="1600" b="0" u="none" dirty="0">
              <a:solidFill>
                <a:srgbClr val="7F0001"/>
              </a:solidFill>
              <a:latin typeface="IBMPlexMono" panose="020B0509050203000203" pitchFamily="49" charset="77"/>
              <a:cs typeface="Consolas" panose="020B0609020204030204" pitchFamily="49" charset="0"/>
            </a:endParaRPr>
          </a:p>
          <a:p>
            <a:pPr algn="l"/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var col_l8 =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ee.ImageCollection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('LANDSAT/LC08/C01/T1_TOA’);</a:t>
            </a:r>
          </a:p>
          <a:p>
            <a:pPr algn="l"/>
            <a:endParaRPr lang="pt-BR" sz="1600" b="0" u="none" dirty="0">
              <a:solidFill>
                <a:schemeClr val="accent2">
                  <a:lumMod val="50000"/>
                </a:schemeClr>
              </a:solidFill>
              <a:latin typeface="IBMPlexMono" panose="020B0509050203000203" pitchFamily="49" charset="77"/>
              <a:cs typeface="Consolas" panose="020B0609020204030204" pitchFamily="49" charset="0"/>
            </a:endParaRPr>
          </a:p>
          <a:p>
            <a:pPr algn="l"/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//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get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a data cube (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called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“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Image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” in GEE)</a:t>
            </a:r>
          </a:p>
          <a:p>
            <a:pPr algn="l"/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var landsat2016 = l8.filterDate('2016-01-01', '2016-12-31’);</a:t>
            </a:r>
          </a:p>
          <a:p>
            <a:pPr algn="l"/>
            <a:endParaRPr lang="pt-BR" sz="1600" b="0" u="none" dirty="0">
              <a:solidFill>
                <a:srgbClr val="004375"/>
              </a:solidFill>
              <a:latin typeface="IBMPlexMono" panose="020B0509050203000203" pitchFamily="49" charset="77"/>
              <a:cs typeface="Consolas" panose="020B0609020204030204" pitchFamily="49" charset="0"/>
            </a:endParaRPr>
          </a:p>
          <a:p>
            <a:pPr algn="l"/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// Compute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the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Normalized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Difference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Vegetation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Index (NDVI).</a:t>
            </a:r>
            <a:br>
              <a:rPr lang="pt-BR" sz="1600" b="0" u="none" dirty="0">
                <a:solidFill>
                  <a:srgbClr val="0261A8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</a:b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var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nir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=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image.select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('B5');</a:t>
            </a:r>
            <a:b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</a:b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var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red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=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image.select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('B4');</a:t>
            </a:r>
            <a:b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</a:b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var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ndvi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=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nir.subtract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(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red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).divide(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nir.add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(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red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)).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rename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('NDVI');</a:t>
            </a:r>
          </a:p>
          <a:p>
            <a:pPr algn="l"/>
            <a:endParaRPr lang="pt-BR" b="0" u="none" dirty="0">
              <a:solidFill>
                <a:srgbClr val="00437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6568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2636D-2592-2545-96FA-A7ED393C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46" y="260648"/>
            <a:ext cx="9179103" cy="6010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A3FFCE-4406-8242-9803-C962481C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17" y="6206"/>
            <a:ext cx="9139238" cy="692696"/>
          </a:xfrm>
          <a:solidFill>
            <a:srgbClr val="E8F0FF"/>
          </a:solidFill>
        </p:spPr>
        <p:txBody>
          <a:bodyPr>
            <a:noAutofit/>
          </a:bodyPr>
          <a:lstStyle/>
          <a:p>
            <a:r>
              <a:rPr lang="en-US" sz="3200" dirty="0"/>
              <a:t>SITS equivalent to Google Earth Engine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773CB2-D9A0-A345-977F-4044F68E7950}"/>
              </a:ext>
            </a:extLst>
          </p:cNvPr>
          <p:cNvSpPr/>
          <p:nvPr/>
        </p:nvSpPr>
        <p:spPr>
          <a:xfrm>
            <a:off x="1693667" y="1792125"/>
            <a:ext cx="8779538" cy="338554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 algn="l"/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//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select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an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image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collection</a:t>
            </a:r>
            <a:endParaRPr lang="pt-BR" sz="1600" b="0" u="none" dirty="0">
              <a:solidFill>
                <a:srgbClr val="7F0001"/>
              </a:solidFill>
              <a:latin typeface="IBMPlexMono" panose="020B0509050203000203" pitchFamily="49" charset="77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l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8_cube =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sits_cube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(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source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= </a:t>
            </a:r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'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MSPC</a:t>
            </a:r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'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, </a:t>
            </a:r>
          </a:p>
          <a:p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                  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collection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= 'LANDSAT-8-C2-L2',</a:t>
            </a:r>
          </a:p>
          <a:p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                   tiles = '232067',</a:t>
            </a:r>
          </a:p>
          <a:p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                   </a:t>
            </a:r>
            <a:r>
              <a:rPr lang="pt-BR" sz="1600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start_date</a:t>
            </a:r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= '2016-01-01’,</a:t>
            </a:r>
          </a:p>
          <a:p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                   </a:t>
            </a:r>
            <a:r>
              <a:rPr lang="pt-BR" sz="1600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end_date</a:t>
            </a:r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= '2016-12-31’)</a:t>
            </a:r>
            <a:endParaRPr lang="pt-BR" sz="1600" b="0" u="none" dirty="0">
              <a:solidFill>
                <a:srgbClr val="004375"/>
              </a:solidFill>
              <a:latin typeface="IBMPlexMono" panose="020B0509050203000203" pitchFamily="49" charset="77"/>
              <a:cs typeface="Consolas" panose="020B0609020204030204" pitchFamily="49" charset="0"/>
            </a:endParaRPr>
          </a:p>
          <a:p>
            <a:pPr algn="l"/>
            <a:endParaRPr lang="pt-BR" sz="1600" b="0" u="none" dirty="0">
              <a:solidFill>
                <a:schemeClr val="accent2">
                  <a:lumMod val="50000"/>
                </a:schemeClr>
              </a:solidFill>
              <a:latin typeface="IBMPlexMono" panose="020B0509050203000203" pitchFamily="49" charset="77"/>
              <a:cs typeface="Consolas" panose="020B0609020204030204" pitchFamily="49" charset="0"/>
            </a:endParaRPr>
          </a:p>
          <a:p>
            <a:pPr algn="l"/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//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get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a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regularized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data cube</a:t>
            </a:r>
          </a:p>
          <a:p>
            <a:pPr algn="l"/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l8_cube_reg =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sits_regularize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(l8_cube, </a:t>
            </a:r>
            <a:r>
              <a:rPr lang="pt-BR" sz="1600" b="0" u="none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period</a:t>
            </a:r>
            <a: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= “P16D”, res = 30)</a:t>
            </a:r>
          </a:p>
          <a:p>
            <a:pPr algn="l"/>
            <a:endParaRPr lang="pt-BR" sz="1600" b="0" u="none" dirty="0">
              <a:solidFill>
                <a:srgbClr val="004375"/>
              </a:solidFill>
              <a:latin typeface="IBMPlexMono" panose="020B0509050203000203" pitchFamily="49" charset="77"/>
              <a:cs typeface="Consolas" panose="020B0609020204030204" pitchFamily="49" charset="0"/>
            </a:endParaRPr>
          </a:p>
          <a:p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// Compute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the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Normalized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Difference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</a:t>
            </a:r>
            <a:r>
              <a:rPr lang="pt-BR" sz="1600" b="0" u="none" dirty="0" err="1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Vegetation</a:t>
            </a:r>
            <a:r>
              <a:rPr lang="pt-BR" sz="1600" b="0" u="none" dirty="0">
                <a:solidFill>
                  <a:srgbClr val="7F0001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 Index (NDVI).</a:t>
            </a:r>
            <a:br>
              <a:rPr lang="pt-BR" sz="1600" b="0" u="none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</a:br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l8_cube_reg = </a:t>
            </a:r>
            <a:r>
              <a:rPr lang="pt-BR" sz="1600" dirty="0" err="1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sits_apply</a:t>
            </a:r>
            <a:r>
              <a:rPr lang="pt-BR" sz="1600" dirty="0">
                <a:solidFill>
                  <a:srgbClr val="004375"/>
                </a:solidFill>
                <a:latin typeface="IBMPlexMono" panose="020B0509050203000203" pitchFamily="49" charset="77"/>
                <a:cs typeface="Consolas" panose="020B0609020204030204" pitchFamily="49" charset="0"/>
              </a:rPr>
              <a:t>(l8_cube_reg, NDVI = (B05 – B04)/(B05 + B04))</a:t>
            </a:r>
          </a:p>
          <a:p>
            <a:endParaRPr lang="pt-BR" b="0" u="none" dirty="0">
              <a:solidFill>
                <a:srgbClr val="00437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35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8">
            <a:extLst>
              <a:ext uri="{FF2B5EF4-FFF2-40B4-BE49-F238E27FC236}">
                <a16:creationId xmlns:a16="http://schemas.microsoft.com/office/drawing/2014/main" id="{06B0FCF8-8657-9145-93A1-6F2FE46B2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66456" y="0"/>
            <a:ext cx="9859088" cy="1143001"/>
          </a:xfr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en-US" sz="40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Accessing data cubes with STAC</a:t>
            </a:r>
          </a:p>
        </p:txBody>
      </p:sp>
      <p:grpSp>
        <p:nvGrpSpPr>
          <p:cNvPr id="33794" name="Group 38">
            <a:extLst>
              <a:ext uri="{FF2B5EF4-FFF2-40B4-BE49-F238E27FC236}">
                <a16:creationId xmlns:a16="http://schemas.microsoft.com/office/drawing/2014/main" id="{738D0FCB-A8FD-A849-A6AF-51E9C4F11F08}"/>
              </a:ext>
            </a:extLst>
          </p:cNvPr>
          <p:cNvGrpSpPr>
            <a:grpSpLocks/>
          </p:cNvGrpSpPr>
          <p:nvPr/>
        </p:nvGrpSpPr>
        <p:grpSpPr bwMode="auto">
          <a:xfrm>
            <a:off x="1217807" y="1084044"/>
            <a:ext cx="9756389" cy="5497811"/>
            <a:chOff x="718" y="1403"/>
            <a:chExt cx="12827" cy="7227"/>
          </a:xfrm>
        </p:grpSpPr>
        <p:grpSp>
          <p:nvGrpSpPr>
            <p:cNvPr id="33795" name="Group 20">
              <a:extLst>
                <a:ext uri="{FF2B5EF4-FFF2-40B4-BE49-F238E27FC236}">
                  <a16:creationId xmlns:a16="http://schemas.microsoft.com/office/drawing/2014/main" id="{5B597EA6-67AE-BE4A-BA09-B0B45BE85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2" y="4399"/>
              <a:ext cx="3700" cy="2452"/>
              <a:chOff x="642" y="4023"/>
              <a:chExt cx="4280" cy="2836"/>
            </a:xfrm>
          </p:grpSpPr>
          <p:pic>
            <p:nvPicPr>
              <p:cNvPr id="33796" name="Picture 2">
                <a:extLst>
                  <a:ext uri="{FF2B5EF4-FFF2-40B4-BE49-F238E27FC236}">
                    <a16:creationId xmlns:a16="http://schemas.microsoft.com/office/drawing/2014/main" id="{C77CB891-4F11-7F4B-88CC-22AB0467D6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" y="4023"/>
                <a:ext cx="4280" cy="2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797" name="Picture 5">
                <a:extLst>
                  <a:ext uri="{FF2B5EF4-FFF2-40B4-BE49-F238E27FC236}">
                    <a16:creationId xmlns:a16="http://schemas.microsoft.com/office/drawing/2014/main" id="{E22C1423-5D48-8443-8FC7-50606EE43B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8" y="5185"/>
                <a:ext cx="1856" cy="1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3798" name="Picture 3">
              <a:extLst>
                <a:ext uri="{FF2B5EF4-FFF2-40B4-BE49-F238E27FC236}">
                  <a16:creationId xmlns:a16="http://schemas.microsoft.com/office/drawing/2014/main" id="{1B979D2D-C094-5F46-8E46-5C02F975E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4" y="5836"/>
              <a:ext cx="3700" cy="2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799" name="Group 28">
              <a:extLst>
                <a:ext uri="{FF2B5EF4-FFF2-40B4-BE49-F238E27FC236}">
                  <a16:creationId xmlns:a16="http://schemas.microsoft.com/office/drawing/2014/main" id="{D7C3B1F8-BEF5-FA4C-8E73-E90731E086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17" y="4373"/>
              <a:ext cx="3700" cy="2452"/>
              <a:chOff x="9403" y="6036"/>
              <a:chExt cx="4280" cy="2836"/>
            </a:xfrm>
          </p:grpSpPr>
          <p:pic>
            <p:nvPicPr>
              <p:cNvPr id="33800" name="Picture 7">
                <a:extLst>
                  <a:ext uri="{FF2B5EF4-FFF2-40B4-BE49-F238E27FC236}">
                    <a16:creationId xmlns:a16="http://schemas.microsoft.com/office/drawing/2014/main" id="{977B2596-3772-4443-ACB2-7D7CD8FAC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3" y="6036"/>
                <a:ext cx="4280" cy="2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801" name="Picture 8">
                <a:extLst>
                  <a:ext uri="{FF2B5EF4-FFF2-40B4-BE49-F238E27FC236}">
                    <a16:creationId xmlns:a16="http://schemas.microsoft.com/office/drawing/2014/main" id="{F6A14E67-0352-A241-9E7E-3404FC6E3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14" y="6942"/>
                <a:ext cx="1405" cy="1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3802" name="Group 27">
              <a:extLst>
                <a:ext uri="{FF2B5EF4-FFF2-40B4-BE49-F238E27FC236}">
                  <a16:creationId xmlns:a16="http://schemas.microsoft.com/office/drawing/2014/main" id="{8425E264-5D7B-5D45-A92B-CD2D72D282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5" y="1441"/>
              <a:ext cx="3700" cy="2452"/>
              <a:chOff x="9202" y="624"/>
              <a:chExt cx="4280" cy="2836"/>
            </a:xfrm>
          </p:grpSpPr>
          <p:pic>
            <p:nvPicPr>
              <p:cNvPr id="33803" name="Picture 10">
                <a:extLst>
                  <a:ext uri="{FF2B5EF4-FFF2-40B4-BE49-F238E27FC236}">
                    <a16:creationId xmlns:a16="http://schemas.microsoft.com/office/drawing/2014/main" id="{2CE850F6-9471-F04B-83E2-E0B84FE97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2" y="624"/>
                <a:ext cx="4280" cy="2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804" name="Picture 11">
                <a:extLst>
                  <a:ext uri="{FF2B5EF4-FFF2-40B4-BE49-F238E27FC236}">
                    <a16:creationId xmlns:a16="http://schemas.microsoft.com/office/drawing/2014/main" id="{60777226-6D98-EB49-8B6F-124D20453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9" y="1442"/>
                <a:ext cx="1662" cy="16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3" name="Conector de Seta Reta 7">
              <a:extLst>
                <a:ext uri="{FF2B5EF4-FFF2-40B4-BE49-F238E27FC236}">
                  <a16:creationId xmlns:a16="http://schemas.microsoft.com/office/drawing/2014/main" id="{3C7C6D84-BA44-1A40-9455-11749ED9F8BC}"/>
                </a:ext>
              </a:extLst>
            </p:cNvPr>
            <p:cNvCxnSpPr/>
            <p:nvPr/>
          </p:nvCxnSpPr>
          <p:spPr>
            <a:xfrm flipH="1">
              <a:off x="8507" y="2966"/>
              <a:ext cx="1033" cy="127"/>
            </a:xfrm>
            <a:prstGeom prst="straightConnector1">
              <a:avLst/>
            </a:prstGeom>
            <a:noFill/>
            <a:ln w="76200" cap="flat">
              <a:solidFill>
                <a:srgbClr val="0261A8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Conector de Seta Reta 7">
              <a:extLst>
                <a:ext uri="{FF2B5EF4-FFF2-40B4-BE49-F238E27FC236}">
                  <a16:creationId xmlns:a16="http://schemas.microsoft.com/office/drawing/2014/main" id="{6A33D341-609C-1E46-B864-4C92580A553C}"/>
                </a:ext>
              </a:extLst>
            </p:cNvPr>
            <p:cNvCxnSpPr/>
            <p:nvPr/>
          </p:nvCxnSpPr>
          <p:spPr>
            <a:xfrm flipH="1" flipV="1">
              <a:off x="8696" y="4800"/>
              <a:ext cx="996" cy="407"/>
            </a:xfrm>
            <a:prstGeom prst="straightConnector1">
              <a:avLst/>
            </a:prstGeom>
            <a:noFill/>
            <a:ln w="76200" cap="flat">
              <a:solidFill>
                <a:srgbClr val="0261A8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Conector de Seta Reta 7">
              <a:extLst>
                <a:ext uri="{FF2B5EF4-FFF2-40B4-BE49-F238E27FC236}">
                  <a16:creationId xmlns:a16="http://schemas.microsoft.com/office/drawing/2014/main" id="{819E0F02-B161-9248-AD77-EE4B6B55DF4A}"/>
                </a:ext>
              </a:extLst>
            </p:cNvPr>
            <p:cNvCxnSpPr/>
            <p:nvPr/>
          </p:nvCxnSpPr>
          <p:spPr>
            <a:xfrm>
              <a:off x="4795" y="2941"/>
              <a:ext cx="1096" cy="112"/>
            </a:xfrm>
            <a:prstGeom prst="straightConnector1">
              <a:avLst/>
            </a:prstGeom>
            <a:noFill/>
            <a:ln w="76200" cap="flat">
              <a:solidFill>
                <a:srgbClr val="0261A8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Conector de Seta Reta 7">
              <a:extLst>
                <a:ext uri="{FF2B5EF4-FFF2-40B4-BE49-F238E27FC236}">
                  <a16:creationId xmlns:a16="http://schemas.microsoft.com/office/drawing/2014/main" id="{3BEF2B05-D66C-294C-8FD3-658B985CAF7B}"/>
                </a:ext>
              </a:extLst>
            </p:cNvPr>
            <p:cNvCxnSpPr/>
            <p:nvPr/>
          </p:nvCxnSpPr>
          <p:spPr>
            <a:xfrm flipV="1">
              <a:off x="4820" y="4684"/>
              <a:ext cx="1044" cy="435"/>
            </a:xfrm>
            <a:prstGeom prst="straightConnector1">
              <a:avLst/>
            </a:prstGeom>
            <a:noFill/>
            <a:ln w="76200" cap="flat">
              <a:solidFill>
                <a:srgbClr val="0261A8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Conector de Seta Reta 7">
              <a:extLst>
                <a:ext uri="{FF2B5EF4-FFF2-40B4-BE49-F238E27FC236}">
                  <a16:creationId xmlns:a16="http://schemas.microsoft.com/office/drawing/2014/main" id="{4BE4DB89-FFB7-894D-BDD6-BCFC10633524}"/>
                </a:ext>
              </a:extLst>
            </p:cNvPr>
            <p:cNvCxnSpPr/>
            <p:nvPr/>
          </p:nvCxnSpPr>
          <p:spPr>
            <a:xfrm flipV="1">
              <a:off x="7187" y="5067"/>
              <a:ext cx="0" cy="894"/>
            </a:xfrm>
            <a:prstGeom prst="straightConnector1">
              <a:avLst/>
            </a:prstGeom>
            <a:noFill/>
            <a:ln w="76200" cap="flat">
              <a:solidFill>
                <a:srgbClr val="0261A8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3810" name="Picture 9">
              <a:extLst>
                <a:ext uri="{FF2B5EF4-FFF2-40B4-BE49-F238E27FC236}">
                  <a16:creationId xmlns:a16="http://schemas.microsoft.com/office/drawing/2014/main" id="{06C2026C-0BD5-0549-87C3-0FF1ACCC65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" y="2208"/>
              <a:ext cx="2692" cy="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1" name="Picture 21">
              <a:extLst>
                <a:ext uri="{FF2B5EF4-FFF2-40B4-BE49-F238E27FC236}">
                  <a16:creationId xmlns:a16="http://schemas.microsoft.com/office/drawing/2014/main" id="{3E09092E-862A-1648-8818-2C060343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" y="5053"/>
              <a:ext cx="1812" cy="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2" name="Picture 22">
              <a:extLst>
                <a:ext uri="{FF2B5EF4-FFF2-40B4-BE49-F238E27FC236}">
                  <a16:creationId xmlns:a16="http://schemas.microsoft.com/office/drawing/2014/main" id="{B1082D0E-6C0F-AD41-BF04-BEA52953E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4889"/>
              <a:ext cx="1812" cy="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3" name="Picture 23">
              <a:extLst>
                <a:ext uri="{FF2B5EF4-FFF2-40B4-BE49-F238E27FC236}">
                  <a16:creationId xmlns:a16="http://schemas.microsoft.com/office/drawing/2014/main" id="{22E31953-8C93-E840-8EF9-5C65CF7C8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3" y="1692"/>
              <a:ext cx="1812" cy="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14" name="Picture 24">
              <a:extLst>
                <a:ext uri="{FF2B5EF4-FFF2-40B4-BE49-F238E27FC236}">
                  <a16:creationId xmlns:a16="http://schemas.microsoft.com/office/drawing/2014/main" id="{85BBD67E-3EE4-6844-8BF7-D5BCAE51E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" y="3718"/>
              <a:ext cx="1812" cy="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815" name="Group 31">
              <a:extLst>
                <a:ext uri="{FF2B5EF4-FFF2-40B4-BE49-F238E27FC236}">
                  <a16:creationId xmlns:a16="http://schemas.microsoft.com/office/drawing/2014/main" id="{7A98696F-D954-8947-9D8C-1B023DACBE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" y="1403"/>
              <a:ext cx="3700" cy="2452"/>
              <a:chOff x="894" y="1873"/>
              <a:chExt cx="3700" cy="2452"/>
            </a:xfrm>
          </p:grpSpPr>
          <p:pic>
            <p:nvPicPr>
              <p:cNvPr id="33816" name="Picture 1">
                <a:extLst>
                  <a:ext uri="{FF2B5EF4-FFF2-40B4-BE49-F238E27FC236}">
                    <a16:creationId xmlns:a16="http://schemas.microsoft.com/office/drawing/2014/main" id="{8BC959BC-28D8-2949-83DD-B77748E3F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4" y="1873"/>
                <a:ext cx="3700" cy="2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817" name="Picture 25">
                <a:extLst>
                  <a:ext uri="{FF2B5EF4-FFF2-40B4-BE49-F238E27FC236}">
                    <a16:creationId xmlns:a16="http://schemas.microsoft.com/office/drawing/2014/main" id="{FAFAB09D-6ABA-0E48-97A1-522AC51C65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6" t="10001" r="61317" b="10057"/>
              <a:stretch>
                <a:fillRect/>
              </a:stretch>
            </p:blipFill>
            <p:spPr bwMode="auto">
              <a:xfrm>
                <a:off x="1923" y="2571"/>
                <a:ext cx="1469" cy="1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818" name="Text Box 29">
              <a:extLst>
                <a:ext uri="{FF2B5EF4-FFF2-40B4-BE49-F238E27FC236}">
                  <a16:creationId xmlns:a16="http://schemas.microsoft.com/office/drawing/2014/main" id="{00AFE65E-F2D5-D94A-A204-010524A14F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4" y="3646"/>
              <a:ext cx="2992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156">
                  <a:latin typeface="Latin Modern Sans" charset="0"/>
                </a:rPr>
                <a:t>Digital Earth Africa</a:t>
              </a:r>
            </a:p>
          </p:txBody>
        </p:sp>
        <p:sp>
          <p:nvSpPr>
            <p:cNvPr id="33819" name="Text Box 30">
              <a:extLst>
                <a:ext uri="{FF2B5EF4-FFF2-40B4-BE49-F238E27FC236}">
                  <a16:creationId xmlns:a16="http://schemas.microsoft.com/office/drawing/2014/main" id="{942502FF-2945-BF4F-97D4-818F1BD0D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" y="6629"/>
              <a:ext cx="2261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156">
                  <a:latin typeface="Latin Modern Sans" charset="0"/>
                </a:rPr>
                <a:t>Earth on AWS</a:t>
              </a:r>
            </a:p>
          </p:txBody>
        </p:sp>
        <p:sp>
          <p:nvSpPr>
            <p:cNvPr id="33820" name="Text Box 32">
              <a:extLst>
                <a:ext uri="{FF2B5EF4-FFF2-40B4-BE49-F238E27FC236}">
                  <a16:creationId xmlns:a16="http://schemas.microsoft.com/office/drawing/2014/main" id="{CD3E5D93-CE4A-5E4D-A346-15971CFCE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3" y="6629"/>
              <a:ext cx="1112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156">
                  <a:latin typeface="Latin Modern Sans" charset="0"/>
                </a:rPr>
                <a:t>SEPAL</a:t>
              </a:r>
            </a:p>
          </p:txBody>
        </p:sp>
        <p:sp>
          <p:nvSpPr>
            <p:cNvPr id="33821" name="Text Box 33">
              <a:extLst>
                <a:ext uri="{FF2B5EF4-FFF2-40B4-BE49-F238E27FC236}">
                  <a16:creationId xmlns:a16="http://schemas.microsoft.com/office/drawing/2014/main" id="{335698EA-55E5-D044-9C1B-CA4A153DC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50" y="3646"/>
              <a:ext cx="2657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156">
                  <a:latin typeface="Latin Modern Sans" charset="0"/>
                </a:rPr>
                <a:t>Brazil Data Cube</a:t>
              </a:r>
            </a:p>
          </p:txBody>
        </p:sp>
        <p:pic>
          <p:nvPicPr>
            <p:cNvPr id="33822" name="Picture 34">
              <a:extLst>
                <a:ext uri="{FF2B5EF4-FFF2-40B4-BE49-F238E27FC236}">
                  <a16:creationId xmlns:a16="http://schemas.microsoft.com/office/drawing/2014/main" id="{E8694E5C-D0C2-0349-9AEB-1C1F795D4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" y="6767"/>
              <a:ext cx="1788" cy="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23" name="Text Box 35">
              <a:extLst>
                <a:ext uri="{FF2B5EF4-FFF2-40B4-BE49-F238E27FC236}">
                  <a16:creationId xmlns:a16="http://schemas.microsoft.com/office/drawing/2014/main" id="{ADC6D76A-BFD2-5F4C-A565-D34FA1968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0" y="8073"/>
              <a:ext cx="1917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156">
                  <a:latin typeface="Latin Modern Sans" charset="0"/>
                </a:rPr>
                <a:t>AI for Earth</a:t>
              </a:r>
            </a:p>
          </p:txBody>
        </p:sp>
        <p:pic>
          <p:nvPicPr>
            <p:cNvPr id="33824" name="Picture 36">
              <a:extLst>
                <a:ext uri="{FF2B5EF4-FFF2-40B4-BE49-F238E27FC236}">
                  <a16:creationId xmlns:a16="http://schemas.microsoft.com/office/drawing/2014/main" id="{D3D9CBDC-8884-1640-91E1-595A95ECD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" y="2926"/>
              <a:ext cx="1812" cy="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8E8CD0BF-988F-CF4A-B089-91472957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0C25B-1A20-EE48-AFCE-09E8EA0D88B0}" type="slidenum">
              <a:rPr lang="zh-CN" altLang="en-US"/>
              <a:pPr/>
              <a:t>17</a:t>
            </a:fld>
            <a:endParaRPr lang="zh-CN" altLang="en-US"/>
          </a:p>
        </p:txBody>
      </p:sp>
      <p:pic>
        <p:nvPicPr>
          <p:cNvPr id="35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84A2BFD3-6FC8-0A40-A3AC-205AF81AF85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746B9DF-DFC1-4844-B43E-9D585AA7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4098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5A1D95-0F09-C9AA-36D4-B0267C2F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844" y="1045927"/>
            <a:ext cx="6358156" cy="4766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FE3B8B-207B-65C4-1DF6-E67E99D53182}"/>
              </a:ext>
            </a:extLst>
          </p:cNvPr>
          <p:cNvSpPr txBox="1"/>
          <p:nvPr/>
        </p:nvSpPr>
        <p:spPr>
          <a:xfrm>
            <a:off x="127932" y="1362049"/>
            <a:ext cx="6616817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 a data cube covering an area in the Brazilian Amazon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s2_20LKP_cube_MPC &lt;- </a:t>
            </a:r>
            <a:r>
              <a:rPr lang="en-B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sits_cube</a:t>
            </a:r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source = "MPC",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collection = "SENTINEL-2-L2A",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tiles = "20LKP",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bands = c("B02", "B8A", "B11", "CLOUD"),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start_date = "2019-07-01",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end_date = "2019-07-28"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plot a color composite of one date of the cube</a:t>
            </a:r>
          </a:p>
          <a:p>
            <a:r>
              <a:rPr lang="en-B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</a:t>
            </a:r>
            <a:r>
              <a:rPr lang="en-BR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(s2_20LKP_cube_MPC, red = "B11", blue = "B02", green = "B8A",  date = "2019-07-18")</a:t>
            </a:r>
          </a:p>
        </p:txBody>
      </p:sp>
      <p:sp>
        <p:nvSpPr>
          <p:cNvPr id="7" name="Google Shape;1055;p135">
            <a:extLst>
              <a:ext uri="{FF2B5EF4-FFF2-40B4-BE49-F238E27FC236}">
                <a16:creationId xmlns:a16="http://schemas.microsoft.com/office/drawing/2014/main" id="{1D6C648A-0715-CEBA-6CB8-F72A63381358}"/>
              </a:ext>
            </a:extLst>
          </p:cNvPr>
          <p:cNvSpPr txBox="1">
            <a:spLocks/>
          </p:cNvSpPr>
          <p:nvPr/>
        </p:nvSpPr>
        <p:spPr>
          <a:xfrm>
            <a:off x="164623" y="89586"/>
            <a:ext cx="11709600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000" dirty="0">
                <a:solidFill>
                  <a:srgbClr val="003D6C"/>
                </a:solidFill>
                <a:latin typeface="Franklin Gothic Medium" panose="020B0603020102020204" pitchFamily="34" charset="0"/>
              </a:rPr>
              <a:t>Processing data in MPC</a:t>
            </a:r>
          </a:p>
        </p:txBody>
      </p:sp>
    </p:spTree>
    <p:extLst>
      <p:ext uri="{BB962C8B-B14F-4D97-AF65-F5344CB8AC3E}">
        <p14:creationId xmlns:p14="http://schemas.microsoft.com/office/powerpoint/2010/main" val="287973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FD08CA-B5A9-F1BE-1088-42933778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78" y="2609374"/>
            <a:ext cx="5815330" cy="4153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FE3B8B-207B-65C4-1DF6-E67E99D53182}"/>
              </a:ext>
            </a:extLst>
          </p:cNvPr>
          <p:cNvSpPr txBox="1"/>
          <p:nvPr/>
        </p:nvSpPr>
        <p:spPr>
          <a:xfrm>
            <a:off x="89122" y="974723"/>
            <a:ext cx="5523113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classify data cube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19177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ro_cube_20LKP_probs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sits_classify</a:t>
            </a:r>
            <a:endParaRPr lang="en-GB" dirty="0">
              <a:solidFill>
                <a:srgbClr val="C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solidFill>
                  <a:srgbClr val="4254A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>
                <a:solidFill>
                  <a:srgbClr val="69696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GB" dirty="0">
                <a:solidFill>
                  <a:srgbClr val="69696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19177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ro_cube_20LKP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ml_model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19177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ltae_model</a:t>
            </a:r>
            <a:r>
              <a:rPr lang="en-GB" dirty="0">
                <a:solidFill>
                  <a:srgbClr val="19177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GB" dirty="0">
              <a:solidFill>
                <a:srgbClr val="0563C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</a:t>
            </a:r>
            <a:r>
              <a:rPr lang="en-GB" dirty="0">
                <a:solidFill>
                  <a:srgbClr val="69696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19177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ro_cube_20LKP_probs</a:t>
            </a:r>
            <a:endParaRPr lang="en-BR" dirty="0">
              <a:solidFill>
                <a:srgbClr val="003D6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Google Shape;1055;p135">
            <a:extLst>
              <a:ext uri="{FF2B5EF4-FFF2-40B4-BE49-F238E27FC236}">
                <a16:creationId xmlns:a16="http://schemas.microsoft.com/office/drawing/2014/main" id="{1D6C648A-0715-CEBA-6CB8-F72A63381358}"/>
              </a:ext>
            </a:extLst>
          </p:cNvPr>
          <p:cNvSpPr txBox="1">
            <a:spLocks/>
          </p:cNvSpPr>
          <p:nvPr/>
        </p:nvSpPr>
        <p:spPr>
          <a:xfrm>
            <a:off x="164623" y="89586"/>
            <a:ext cx="11709600" cy="76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4000" dirty="0">
                <a:solidFill>
                  <a:srgbClr val="003D6C"/>
                </a:solidFill>
                <a:latin typeface="Franklin Gothic Medium" panose="020B0603020102020204" pitchFamily="34" charset="0"/>
              </a:rPr>
              <a:t>Processing data in MPC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1D174-E87D-7C09-C168-429A9EE1A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49" y="2850587"/>
            <a:ext cx="5139935" cy="3671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E0DD07-72E8-3F69-0160-9E77082106B4}"/>
              </a:ext>
            </a:extLst>
          </p:cNvPr>
          <p:cNvSpPr txBox="1"/>
          <p:nvPr/>
        </p:nvSpPr>
        <p:spPr>
          <a:xfrm>
            <a:off x="5836978" y="974723"/>
            <a:ext cx="5815330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45454"/>
                </a:solidFill>
                <a:effectLst/>
                <a:latin typeface="IBMPlexMono" panose="020B0509050203000203" pitchFamily="49" charset="77"/>
              </a:rPr>
              <a:t># generate thematic map</a:t>
            </a:r>
            <a:r>
              <a:rPr lang="en-GB" dirty="0">
                <a:latin typeface="IBMPlexMono" panose="020B0509050203000203" pitchFamily="49" charset="77"/>
              </a:rPr>
              <a:t> </a:t>
            </a:r>
          </a:p>
          <a:p>
            <a:r>
              <a:rPr lang="en-GB" dirty="0" err="1">
                <a:solidFill>
                  <a:srgbClr val="19177C"/>
                </a:solidFill>
                <a:effectLst/>
                <a:latin typeface="IBMPlexMono" panose="020B0509050203000203" pitchFamily="49" charset="77"/>
              </a:rPr>
              <a:t>defor_map</a:t>
            </a:r>
            <a:r>
              <a:rPr lang="en-GB" dirty="0">
                <a:effectLst/>
                <a:latin typeface="IBMPlexMono" panose="020B0509050203000203" pitchFamily="49" charset="77"/>
              </a:rPr>
              <a:t> </a:t>
            </a:r>
            <a:r>
              <a:rPr lang="en-GB" dirty="0">
                <a:solidFill>
                  <a:srgbClr val="696969"/>
                </a:solidFill>
                <a:effectLst/>
                <a:latin typeface="IBMPlexMono" panose="020B0509050203000203" pitchFamily="49" charset="77"/>
              </a:rPr>
              <a:t>&lt;-</a:t>
            </a:r>
            <a:r>
              <a:rPr lang="en-GB" dirty="0">
                <a:effectLst/>
                <a:latin typeface="IBMPlexMono" panose="020B0509050203000203" pitchFamily="49" charset="77"/>
              </a:rPr>
              <a:t> </a:t>
            </a:r>
            <a:r>
              <a:rPr lang="en-GB" dirty="0">
                <a:solidFill>
                  <a:srgbClr val="C00000"/>
                </a:solidFill>
                <a:effectLst/>
                <a:latin typeface="IBMPlexMono" panose="020B0509050203000203" pitchFamily="49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sits_label_classification</a:t>
            </a:r>
            <a:endParaRPr lang="en-GB" dirty="0">
              <a:solidFill>
                <a:srgbClr val="C00000"/>
              </a:solidFill>
              <a:effectLst/>
              <a:latin typeface="IBMPlexMono" panose="020B0509050203000203" pitchFamily="49" charset="77"/>
            </a:endParaRPr>
          </a:p>
          <a:p>
            <a:r>
              <a:rPr lang="en-GB" dirty="0">
                <a:solidFill>
                  <a:srgbClr val="4254A7"/>
                </a:solidFill>
                <a:latin typeface="IBMPlexMono" panose="020B0509050203000203" pitchFamily="49" charset="77"/>
              </a:rPr>
              <a:t>	</a:t>
            </a:r>
            <a:r>
              <a:rPr lang="en-GB" dirty="0">
                <a:solidFill>
                  <a:srgbClr val="696969"/>
                </a:solidFill>
                <a:effectLst/>
                <a:latin typeface="IBMPlexMono" panose="020B0509050203000203" pitchFamily="49" charset="77"/>
              </a:rPr>
              <a:t>(</a:t>
            </a:r>
            <a:r>
              <a:rPr lang="en-GB" dirty="0">
                <a:effectLst/>
                <a:latin typeface="IBMPlexMono" panose="020B0509050203000203" pitchFamily="49" charset="77"/>
              </a:rPr>
              <a:t>cube </a:t>
            </a:r>
            <a:r>
              <a:rPr lang="en-GB" dirty="0">
                <a:solidFill>
                  <a:srgbClr val="696969"/>
                </a:solidFill>
                <a:effectLst/>
                <a:latin typeface="IBMPlexMono" panose="020B0509050203000203" pitchFamily="49" charset="77"/>
              </a:rPr>
              <a:t>=</a:t>
            </a:r>
            <a:r>
              <a:rPr lang="en-GB" dirty="0">
                <a:effectLst/>
                <a:latin typeface="IBMPlexMono" panose="020B0509050203000203" pitchFamily="49" charset="77"/>
              </a:rPr>
              <a:t> </a:t>
            </a:r>
            <a:r>
              <a:rPr lang="en-GB" dirty="0">
                <a:solidFill>
                  <a:srgbClr val="19177C"/>
                </a:solidFill>
                <a:effectLst/>
                <a:latin typeface="IBMPlexMono" panose="020B0509050203000203" pitchFamily="49" charset="77"/>
              </a:rPr>
              <a:t>ro_cube_20LKP_probs</a:t>
            </a:r>
            <a:r>
              <a:rPr lang="en-GB" dirty="0">
                <a:solidFill>
                  <a:srgbClr val="696969"/>
                </a:solidFill>
                <a:effectLst/>
                <a:latin typeface="IBMPlexMono" panose="020B0509050203000203" pitchFamily="49" charset="77"/>
              </a:rPr>
              <a:t>)</a:t>
            </a:r>
          </a:p>
          <a:p>
            <a:endParaRPr lang="en-GB" dirty="0">
              <a:solidFill>
                <a:srgbClr val="0563C1"/>
              </a:solidFill>
              <a:effectLst/>
              <a:latin typeface="IBMPlexMono" panose="020B0509050203000203" pitchFamily="49" charset="77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solidFill>
                <a:srgbClr val="0563C1"/>
              </a:solidFill>
              <a:effectLst/>
              <a:latin typeface="IBMPlexMono" panose="020B0509050203000203" pitchFamily="49" charset="77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solidFill>
                  <a:srgbClr val="C00000"/>
                </a:solidFill>
                <a:effectLst/>
                <a:latin typeface="IBMPlexMono" panose="020B0509050203000203" pitchFamily="49" charset="7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</a:t>
            </a:r>
            <a:r>
              <a:rPr lang="en-GB" dirty="0">
                <a:solidFill>
                  <a:srgbClr val="696969"/>
                </a:solidFill>
                <a:effectLst/>
                <a:latin typeface="IBMPlexMono" panose="020B0509050203000203" pitchFamily="49" charset="77"/>
              </a:rPr>
              <a:t>(</a:t>
            </a:r>
            <a:r>
              <a:rPr lang="en-GB" dirty="0" err="1">
                <a:solidFill>
                  <a:srgbClr val="19177C"/>
                </a:solidFill>
                <a:effectLst/>
                <a:latin typeface="IBMPlexMono" panose="020B0509050203000203" pitchFamily="49" charset="77"/>
              </a:rPr>
              <a:t>defor_map</a:t>
            </a:r>
            <a:r>
              <a:rPr lang="en-GB" dirty="0">
                <a:solidFill>
                  <a:srgbClr val="696969"/>
                </a:solidFill>
                <a:effectLst/>
                <a:latin typeface="IBMPlexMono" panose="020B0509050203000203" pitchFamily="49" charset="77"/>
              </a:rPr>
              <a:t>)</a:t>
            </a:r>
            <a:endParaRPr lang="en-BR" dirty="0">
              <a:solidFill>
                <a:srgbClr val="003D6C"/>
              </a:solidFill>
              <a:latin typeface="IBMPlexMono" panose="020B0509050203000203" pitchFamily="49" charset="77"/>
            </a:endParaRPr>
          </a:p>
        </p:txBody>
      </p:sp>
      <p:sp>
        <p:nvSpPr>
          <p:cNvPr id="8" name="AutoShape 4" descr="Probability maps produced by LightTAE model.">
            <a:extLst>
              <a:ext uri="{FF2B5EF4-FFF2-40B4-BE49-F238E27FC236}">
                <a16:creationId xmlns:a16="http://schemas.microsoft.com/office/drawing/2014/main" id="{01B24BA3-F5B0-2282-F8E6-2CC256E64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7377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"/>
          <p:cNvSpPr/>
          <p:nvPr/>
        </p:nvSpPr>
        <p:spPr>
          <a:xfrm>
            <a:off x="11514667" y="0"/>
            <a:ext cx="677333" cy="13123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11514667" y="2624667"/>
            <a:ext cx="677333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2"/>
          <p:cNvSpPr/>
          <p:nvPr/>
        </p:nvSpPr>
        <p:spPr>
          <a:xfrm>
            <a:off x="11514667" y="1312334"/>
            <a:ext cx="677333" cy="131233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11514667" y="6180667"/>
            <a:ext cx="677333" cy="677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532;p30">
            <a:extLst>
              <a:ext uri="{FF2B5EF4-FFF2-40B4-BE49-F238E27FC236}">
                <a16:creationId xmlns:a16="http://schemas.microsoft.com/office/drawing/2014/main" id="{3F8033BF-002A-C742-0130-1FDFAEA843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7436" y="128310"/>
            <a:ext cx="800883" cy="38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28;p22">
            <a:extLst>
              <a:ext uri="{FF2B5EF4-FFF2-40B4-BE49-F238E27FC236}">
                <a16:creationId xmlns:a16="http://schemas.microsoft.com/office/drawing/2014/main" id="{9E281B7D-CA3A-3F02-EF24-5BC6EE1B7612}"/>
              </a:ext>
            </a:extLst>
          </p:cNvPr>
          <p:cNvSpPr txBox="1">
            <a:spLocks/>
          </p:cNvSpPr>
          <p:nvPr/>
        </p:nvSpPr>
        <p:spPr>
          <a:xfrm>
            <a:off x="10770497" y="6430215"/>
            <a:ext cx="6510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00000000-1234-1234-1234-123412341234}" type="slidenum">
              <a:rPr lang="pt-BR" sz="1067"/>
              <a:pPr/>
              <a:t>2</a:t>
            </a:fld>
            <a:endParaRPr lang="pt-BR" sz="1067" dirty="0"/>
          </a:p>
        </p:txBody>
      </p:sp>
      <p:pic>
        <p:nvPicPr>
          <p:cNvPr id="422" name="Imagem 421">
            <a:extLst>
              <a:ext uri="{FF2B5EF4-FFF2-40B4-BE49-F238E27FC236}">
                <a16:creationId xmlns:a16="http://schemas.microsoft.com/office/drawing/2014/main" id="{7D127E8A-6DFF-A4DB-DA6A-6D679891813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753" y="1351269"/>
            <a:ext cx="10667057" cy="17656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AA5A249-D8CD-5D9F-600A-8E456C84E8C1}"/>
              </a:ext>
            </a:extLst>
          </p:cNvPr>
          <p:cNvGrpSpPr/>
          <p:nvPr/>
        </p:nvGrpSpPr>
        <p:grpSpPr>
          <a:xfrm>
            <a:off x="712331" y="1466958"/>
            <a:ext cx="1275323" cy="4795017"/>
            <a:chOff x="534248" y="1100218"/>
            <a:chExt cx="956492" cy="3596263"/>
          </a:xfrm>
        </p:grpSpPr>
        <p:cxnSp>
          <p:nvCxnSpPr>
            <p:cNvPr id="446" name="Conector reto 445">
              <a:extLst>
                <a:ext uri="{FF2B5EF4-FFF2-40B4-BE49-F238E27FC236}">
                  <a16:creationId xmlns:a16="http://schemas.microsoft.com/office/drawing/2014/main" id="{4F3B6FA5-1B03-2993-BCD5-66697CF191A1}"/>
                </a:ext>
              </a:extLst>
            </p:cNvPr>
            <p:cNvCxnSpPr/>
            <p:nvPr/>
          </p:nvCxnSpPr>
          <p:spPr bwMode="auto">
            <a:xfrm>
              <a:off x="1481951" y="110072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7" name="Conector reto 446">
              <a:extLst>
                <a:ext uri="{FF2B5EF4-FFF2-40B4-BE49-F238E27FC236}">
                  <a16:creationId xmlns:a16="http://schemas.microsoft.com/office/drawing/2014/main" id="{0F846A72-0912-E620-2D20-4FDF197EEB5F}"/>
                </a:ext>
              </a:extLst>
            </p:cNvPr>
            <p:cNvCxnSpPr/>
            <p:nvPr/>
          </p:nvCxnSpPr>
          <p:spPr bwMode="auto">
            <a:xfrm>
              <a:off x="534248" y="110021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6D7CC397-5921-8582-7993-711076A720EE}"/>
                </a:ext>
              </a:extLst>
            </p:cNvPr>
            <p:cNvGrpSpPr/>
            <p:nvPr/>
          </p:nvGrpSpPr>
          <p:grpSpPr>
            <a:xfrm>
              <a:off x="554737" y="2422816"/>
              <a:ext cx="923400" cy="219154"/>
              <a:chOff x="554737" y="2422816"/>
              <a:chExt cx="923400" cy="219154"/>
            </a:xfrm>
          </p:grpSpPr>
          <p:cxnSp>
            <p:nvCxnSpPr>
              <p:cNvPr id="443" name="Conector de seta reta 10">
                <a:extLst>
                  <a:ext uri="{FF2B5EF4-FFF2-40B4-BE49-F238E27FC236}">
                    <a16:creationId xmlns:a16="http://schemas.microsoft.com/office/drawing/2014/main" id="{8F583461-C2C7-AECD-0681-DC70FE47E4B7}"/>
                  </a:ext>
                </a:extLst>
              </p:cNvPr>
              <p:cNvCxnSpPr/>
              <p:nvPr/>
            </p:nvCxnSpPr>
            <p:spPr bwMode="auto">
              <a:xfrm>
                <a:off x="554737" y="2422816"/>
                <a:ext cx="923400" cy="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51" name="CaixaDeTexto 450">
                <a:extLst>
                  <a:ext uri="{FF2B5EF4-FFF2-40B4-BE49-F238E27FC236}">
                    <a16:creationId xmlns:a16="http://schemas.microsoft.com/office/drawing/2014/main" id="{7CD6D4BF-D7BC-2FB0-7268-8EB4034ED2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8031" y="2434221"/>
                <a:ext cx="844433" cy="207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1219043" eaLnBrk="1" hangingPunct="1">
                  <a:defRPr/>
                </a:pPr>
                <a:r>
                  <a:rPr lang="pt-BR" sz="1200" dirty="0">
                    <a:latin typeface="Roboto Medium"/>
                    <a:ea typeface="Roboto Medium"/>
                    <a:cs typeface="Roboto Medium"/>
                    <a:sym typeface="Roboto Medium"/>
                  </a:rPr>
                  <a:t>Floresta</a:t>
                </a:r>
                <a:endParaRPr lang="pt-BR" sz="1200" dirty="0"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endParaRPr>
              </a:p>
            </p:txBody>
          </p:sp>
        </p:grpSp>
        <p:pic>
          <p:nvPicPr>
            <p:cNvPr id="463" name="Imagem 462">
              <a:extLst>
                <a:ext uri="{FF2B5EF4-FFF2-40B4-BE49-F238E27FC236}">
                  <a16:creationId xmlns:a16="http://schemas.microsoft.com/office/drawing/2014/main" id="{ED2E39AA-FBCE-E4F9-397A-5D6BEC2EE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864" b="864"/>
            <a:stretch/>
          </p:blipFill>
          <p:spPr>
            <a:xfrm>
              <a:off x="538071" y="2678681"/>
              <a:ext cx="952669" cy="2017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AB6B3C2-EA81-D6C8-81AC-4D2C2FCE5BBE}"/>
              </a:ext>
            </a:extLst>
          </p:cNvPr>
          <p:cNvGrpSpPr/>
          <p:nvPr/>
        </p:nvGrpSpPr>
        <p:grpSpPr>
          <a:xfrm>
            <a:off x="1966885" y="1467638"/>
            <a:ext cx="324283" cy="4797079"/>
            <a:chOff x="1475161" y="1100728"/>
            <a:chExt cx="243212" cy="3597809"/>
          </a:xfrm>
        </p:grpSpPr>
        <p:cxnSp>
          <p:nvCxnSpPr>
            <p:cNvPr id="448" name="Conector reto 447">
              <a:extLst>
                <a:ext uri="{FF2B5EF4-FFF2-40B4-BE49-F238E27FC236}">
                  <a16:creationId xmlns:a16="http://schemas.microsoft.com/office/drawing/2014/main" id="{FDB35043-4C77-8AC9-5DEF-1427D78776DD}"/>
                </a:ext>
              </a:extLst>
            </p:cNvPr>
            <p:cNvCxnSpPr/>
            <p:nvPr/>
          </p:nvCxnSpPr>
          <p:spPr bwMode="auto">
            <a:xfrm>
              <a:off x="1695501" y="110072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80" name="Imagem 479">
              <a:extLst>
                <a:ext uri="{FF2B5EF4-FFF2-40B4-BE49-F238E27FC236}">
                  <a16:creationId xmlns:a16="http://schemas.microsoft.com/office/drawing/2014/main" id="{59CE4C80-CE82-FD88-B0E4-6FFBEAA02A42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78973" y="2678681"/>
              <a:ext cx="239400" cy="2019856"/>
            </a:xfrm>
            <a:prstGeom prst="rect">
              <a:avLst/>
            </a:prstGeom>
          </p:spPr>
        </p:pic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EE559524-908D-F7A5-B353-AC55036A5E6B}"/>
                </a:ext>
              </a:extLst>
            </p:cNvPr>
            <p:cNvGrpSpPr/>
            <p:nvPr/>
          </p:nvGrpSpPr>
          <p:grpSpPr>
            <a:xfrm>
              <a:off x="1475161" y="1196097"/>
              <a:ext cx="223091" cy="1226719"/>
              <a:chOff x="1475161" y="1196097"/>
              <a:chExt cx="223091" cy="1226719"/>
            </a:xfrm>
          </p:grpSpPr>
          <p:cxnSp>
            <p:nvCxnSpPr>
              <p:cNvPr id="456" name="Conector de seta reta 10">
                <a:extLst>
                  <a:ext uri="{FF2B5EF4-FFF2-40B4-BE49-F238E27FC236}">
                    <a16:creationId xmlns:a16="http://schemas.microsoft.com/office/drawing/2014/main" id="{9ED9D5E6-7107-6ACE-B128-F0BAA9698A70}"/>
                  </a:ext>
                </a:extLst>
              </p:cNvPr>
              <p:cNvCxnSpPr/>
              <p:nvPr/>
            </p:nvCxnSpPr>
            <p:spPr bwMode="auto">
              <a:xfrm rot="10800000" flipH="1" flipV="1">
                <a:off x="1592565" y="2213672"/>
                <a:ext cx="1263" cy="20520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3" name="Conector de seta reta 10">
                <a:extLst>
                  <a:ext uri="{FF2B5EF4-FFF2-40B4-BE49-F238E27FC236}">
                    <a16:creationId xmlns:a16="http://schemas.microsoft.com/office/drawing/2014/main" id="{6CD58571-1682-1E96-EB57-3CF36C742B98}"/>
                  </a:ext>
                </a:extLst>
              </p:cNvPr>
              <p:cNvCxnSpPr/>
              <p:nvPr/>
            </p:nvCxnSpPr>
            <p:spPr bwMode="auto">
              <a:xfrm>
                <a:off x="1492378" y="2422816"/>
                <a:ext cx="205200" cy="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52" name="CaixaDeTexto 451">
                <a:extLst>
                  <a:ext uri="{FF2B5EF4-FFF2-40B4-BE49-F238E27FC236}">
                    <a16:creationId xmlns:a16="http://schemas.microsoft.com/office/drawing/2014/main" id="{0496EF64-4EFA-A108-21E7-01E74C702F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046728" y="1624530"/>
                <a:ext cx="1079958" cy="2230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1219043" eaLnBrk="1" hangingPunct="1">
                  <a:defRPr/>
                </a:pPr>
                <a:r>
                  <a:rPr lang="pt-BR" sz="1333" dirty="0">
                    <a:solidFill>
                      <a:srgbClr val="FF000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Desmatamento</a:t>
                </a:r>
                <a:endParaRPr lang="pt-BR" sz="1333" dirty="0">
                  <a:solidFill>
                    <a:srgbClr val="FF0000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endParaRPr>
              </a:p>
            </p:txBody>
          </p:sp>
        </p:grp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C5EAEFC-6498-371D-5312-1445E060A1CE}"/>
              </a:ext>
            </a:extLst>
          </p:cNvPr>
          <p:cNvGrpSpPr/>
          <p:nvPr/>
        </p:nvGrpSpPr>
        <p:grpSpPr>
          <a:xfrm>
            <a:off x="2272513" y="1467638"/>
            <a:ext cx="4021420" cy="4794337"/>
            <a:chOff x="1704384" y="1100728"/>
            <a:chExt cx="3016065" cy="3595753"/>
          </a:xfrm>
        </p:grpSpPr>
        <p:cxnSp>
          <p:nvCxnSpPr>
            <p:cNvPr id="449" name="Conector reto 448">
              <a:extLst>
                <a:ext uri="{FF2B5EF4-FFF2-40B4-BE49-F238E27FC236}">
                  <a16:creationId xmlns:a16="http://schemas.microsoft.com/office/drawing/2014/main" id="{47101088-912F-A790-EBB9-B80694916D12}"/>
                </a:ext>
              </a:extLst>
            </p:cNvPr>
            <p:cNvCxnSpPr/>
            <p:nvPr/>
          </p:nvCxnSpPr>
          <p:spPr bwMode="auto">
            <a:xfrm>
              <a:off x="4703305" y="110072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012327BC-EEAC-5DC0-F6DA-CA812B9B3865}"/>
                </a:ext>
              </a:extLst>
            </p:cNvPr>
            <p:cNvGrpSpPr/>
            <p:nvPr/>
          </p:nvGrpSpPr>
          <p:grpSpPr>
            <a:xfrm>
              <a:off x="1704384" y="2422818"/>
              <a:ext cx="3009599" cy="219152"/>
              <a:chOff x="1704384" y="2422818"/>
              <a:chExt cx="3009599" cy="219152"/>
            </a:xfrm>
          </p:grpSpPr>
          <p:cxnSp>
            <p:nvCxnSpPr>
              <p:cNvPr id="458" name="Conector de seta reta 10">
                <a:extLst>
                  <a:ext uri="{FF2B5EF4-FFF2-40B4-BE49-F238E27FC236}">
                    <a16:creationId xmlns:a16="http://schemas.microsoft.com/office/drawing/2014/main" id="{FB1D04AE-FE8B-490D-D67A-F49875590231}"/>
                  </a:ext>
                </a:extLst>
              </p:cNvPr>
              <p:cNvCxnSpPr/>
              <p:nvPr/>
            </p:nvCxnSpPr>
            <p:spPr bwMode="auto">
              <a:xfrm>
                <a:off x="1704384" y="2422818"/>
                <a:ext cx="3009599" cy="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59" name="CaixaDeTexto 458">
                <a:extLst>
                  <a:ext uri="{FF2B5EF4-FFF2-40B4-BE49-F238E27FC236}">
                    <a16:creationId xmlns:a16="http://schemas.microsoft.com/office/drawing/2014/main" id="{BC3874ED-EFF6-02CC-F7E3-6DD305EB3B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6968" y="2434221"/>
                <a:ext cx="844433" cy="207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1219043" eaLnBrk="1" hangingPunct="1">
                  <a:defRPr/>
                </a:pPr>
                <a:r>
                  <a:rPr lang="pt-BR" sz="1200" dirty="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Pastagem</a:t>
                </a:r>
                <a:endParaRPr lang="pt-BR" sz="1200" dirty="0">
                  <a:solidFill>
                    <a:prstClr val="black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endParaRPr>
              </a:p>
            </p:txBody>
          </p:sp>
        </p:grpSp>
        <p:pic>
          <p:nvPicPr>
            <p:cNvPr id="485" name="Imagem 484">
              <a:extLst>
                <a:ext uri="{FF2B5EF4-FFF2-40B4-BE49-F238E27FC236}">
                  <a16:creationId xmlns:a16="http://schemas.microsoft.com/office/drawing/2014/main" id="{6D40D3B8-E980-A088-3267-FAC9599DEF3B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10850" y="2678681"/>
              <a:ext cx="3009599" cy="201780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D8444A8-3454-C880-ABA9-AAE2BA059E39}"/>
              </a:ext>
            </a:extLst>
          </p:cNvPr>
          <p:cNvGrpSpPr/>
          <p:nvPr/>
        </p:nvGrpSpPr>
        <p:grpSpPr>
          <a:xfrm>
            <a:off x="6291520" y="1467637"/>
            <a:ext cx="4676827" cy="4796363"/>
            <a:chOff x="4720545" y="1100728"/>
            <a:chExt cx="3507620" cy="3597272"/>
          </a:xfrm>
        </p:grpSpPr>
        <p:cxnSp>
          <p:nvCxnSpPr>
            <p:cNvPr id="450" name="Conector reto 449">
              <a:extLst>
                <a:ext uri="{FF2B5EF4-FFF2-40B4-BE49-F238E27FC236}">
                  <a16:creationId xmlns:a16="http://schemas.microsoft.com/office/drawing/2014/main" id="{D6C1B110-F87C-7985-077A-0985A8FDE9C9}"/>
                </a:ext>
              </a:extLst>
            </p:cNvPr>
            <p:cNvCxnSpPr/>
            <p:nvPr/>
          </p:nvCxnSpPr>
          <p:spPr bwMode="auto">
            <a:xfrm>
              <a:off x="8210599" y="110072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225DCCF-EA5D-8692-77BF-DDD016EF03C3}"/>
                </a:ext>
              </a:extLst>
            </p:cNvPr>
            <p:cNvGrpSpPr/>
            <p:nvPr/>
          </p:nvGrpSpPr>
          <p:grpSpPr>
            <a:xfrm>
              <a:off x="4720545" y="2422818"/>
              <a:ext cx="3495600" cy="219152"/>
              <a:chOff x="4720545" y="2422818"/>
              <a:chExt cx="3495600" cy="219152"/>
            </a:xfrm>
          </p:grpSpPr>
          <p:cxnSp>
            <p:nvCxnSpPr>
              <p:cNvPr id="460" name="Conector de seta reta 10">
                <a:extLst>
                  <a:ext uri="{FF2B5EF4-FFF2-40B4-BE49-F238E27FC236}">
                    <a16:creationId xmlns:a16="http://schemas.microsoft.com/office/drawing/2014/main" id="{29BB14CE-E600-5626-7DC1-BB49723EF4B6}"/>
                  </a:ext>
                </a:extLst>
              </p:cNvPr>
              <p:cNvCxnSpPr/>
              <p:nvPr/>
            </p:nvCxnSpPr>
            <p:spPr bwMode="auto">
              <a:xfrm>
                <a:off x="4720545" y="2422818"/>
                <a:ext cx="3495600" cy="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61" name="CaixaDeTexto 460">
                <a:extLst>
                  <a:ext uri="{FF2B5EF4-FFF2-40B4-BE49-F238E27FC236}">
                    <a16:creationId xmlns:a16="http://schemas.microsoft.com/office/drawing/2014/main" id="{D8C5503C-937E-63BB-39AE-27928F9B8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5840" y="2434221"/>
                <a:ext cx="1980000" cy="207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1219043" eaLnBrk="1" hangingPunct="1">
                  <a:defRPr/>
                </a:pPr>
                <a:r>
                  <a:rPr lang="pt-BR" sz="1200" dirty="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Culturas Agrícolas Temporárias</a:t>
                </a:r>
              </a:p>
            </p:txBody>
          </p:sp>
        </p:grp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1D35E71-427D-DE38-8CEF-0B059E0BD0F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99098" y="2678681"/>
              <a:ext cx="988380" cy="201780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01F9E3A-51EE-88BE-1795-C3CE9324EF7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547821" y="2678681"/>
              <a:ext cx="859600" cy="20178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7EEACFF2-ACC6-F65F-805B-36E32416BC2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367765" y="2678400"/>
              <a:ext cx="860400" cy="2019600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C60EF79-A356-5631-499D-D04D31830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1614" y="2678681"/>
              <a:ext cx="988310" cy="2017800"/>
            </a:xfrm>
            <a:prstGeom prst="rect">
              <a:avLst/>
            </a:prstGeom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4CB02BE3-96E0-36DA-3409-CDABFEF7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00" y="63283"/>
            <a:ext cx="1755800" cy="32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C9DA8D8-91D7-6831-C046-61D669933FCD}"/>
              </a:ext>
            </a:extLst>
          </p:cNvPr>
          <p:cNvGrpSpPr/>
          <p:nvPr/>
        </p:nvGrpSpPr>
        <p:grpSpPr>
          <a:xfrm>
            <a:off x="4484849" y="6375255"/>
            <a:ext cx="2456865" cy="533334"/>
            <a:chOff x="3493204" y="4795725"/>
            <a:chExt cx="1842649" cy="400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79301BE-C765-D38D-2727-5F988320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493204" y="4814540"/>
              <a:ext cx="180000" cy="180000"/>
            </a:xfrm>
            <a:prstGeom prst="rect">
              <a:avLst/>
            </a:prstGeom>
          </p:spPr>
        </p:pic>
        <p:sp>
          <p:nvSpPr>
            <p:cNvPr id="3" name="Google Shape;6078;p633">
              <a:extLst>
                <a:ext uri="{FF2B5EF4-FFF2-40B4-BE49-F238E27FC236}">
                  <a16:creationId xmlns:a16="http://schemas.microsoft.com/office/drawing/2014/main" id="{85D6D4BC-BA35-A1A5-7379-F54B239CCBDE}"/>
                </a:ext>
              </a:extLst>
            </p:cNvPr>
            <p:cNvSpPr txBox="1"/>
            <p:nvPr/>
          </p:nvSpPr>
          <p:spPr>
            <a:xfrm>
              <a:off x="3686088" y="4795725"/>
              <a:ext cx="1649765" cy="4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1" tIns="60951" rIns="60951" bIns="60951" anchor="t" anchorCtr="0">
              <a:spAutoFit/>
            </a:bodyPr>
            <a:lstStyle/>
            <a:p>
              <a:pPr algn="ctr"/>
              <a:r>
                <a:rPr lang="pt-BR" sz="1333" dirty="0">
                  <a:solidFill>
                    <a:schemeClr val="dk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  <a:sym typeface="Montserrat"/>
                </a:rPr>
                <a:t>Embrapa Agricultura Digital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CDA39C1-E3C2-D9AF-A652-07EDF634CF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6328" y="80828"/>
            <a:ext cx="9859088" cy="1143001"/>
          </a:xfr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en-US" sz="40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Time Series showing changes</a:t>
            </a:r>
          </a:p>
        </p:txBody>
      </p:sp>
    </p:spTree>
    <p:extLst>
      <p:ext uri="{BB962C8B-B14F-4D97-AF65-F5344CB8AC3E}">
        <p14:creationId xmlns:p14="http://schemas.microsoft.com/office/powerpoint/2010/main" val="395944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0A95-4A15-B44A-8D99-D93EE787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7122"/>
            <a:ext cx="9144000" cy="86839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Are our samples good?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ED6E5-CE78-0540-9634-1688D96F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27" y="880091"/>
            <a:ext cx="6280080" cy="50978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DA3999-F8AC-1349-8BAE-CE491EB84CEC}"/>
              </a:ext>
            </a:extLst>
          </p:cNvPr>
          <p:cNvSpPr/>
          <p:nvPr/>
        </p:nvSpPr>
        <p:spPr>
          <a:xfrm>
            <a:off x="1298408" y="6097041"/>
            <a:ext cx="9144000" cy="64633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467E"/>
                </a:solidFill>
                <a:latin typeface="Proxima Nova Rg" panose="02000506030000020004" pitchFamily="2" charset="77"/>
              </a:rPr>
              <a:t>Alves et al., “Quality control and class noise reduction of satellite image time series”, ISPRS Journal of Photogrammetry and Remote Sensing, vol. 177, pp 75-88, 2021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AF7B355-C5EE-7242-9645-DDCBDF12B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9107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6CE49742-A22D-4D45-B63A-4CBAAF7EDC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350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0A95-4A15-B44A-8D99-D93EE787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7122"/>
            <a:ext cx="9144000" cy="86839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Using SOM to assess sample quality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EB434-6F08-504F-B39C-1A3E8F753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0" y="935515"/>
            <a:ext cx="6641432" cy="49152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0BB8C4-FFC5-9D44-98F5-6A8F5F2B0782}"/>
              </a:ext>
            </a:extLst>
          </p:cNvPr>
          <p:cNvSpPr/>
          <p:nvPr/>
        </p:nvSpPr>
        <p:spPr>
          <a:xfrm>
            <a:off x="1298408" y="6097041"/>
            <a:ext cx="9144000" cy="64633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467E"/>
                </a:solidFill>
                <a:latin typeface="Proxima Nova Rg" panose="02000506030000020004" pitchFamily="2" charset="77"/>
              </a:rPr>
              <a:t>Alves et al., “Quality control and class noise reduction of satellite image time series”, ISPRS Journal of Photogrammetry and Remote Sensing, vol. 177, pp 75-88, 2021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1D43AFC-EF64-B04C-B8EE-F00E0B60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9107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26B647C1-108A-6248-BEF1-319BB80527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27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0A95-4A15-B44A-8D99-D93EE787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7122"/>
            <a:ext cx="9144000" cy="86839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Using SOM to assess sample quality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0BB8C4-FFC5-9D44-98F5-6A8F5F2B0782}"/>
              </a:ext>
            </a:extLst>
          </p:cNvPr>
          <p:cNvSpPr/>
          <p:nvPr/>
        </p:nvSpPr>
        <p:spPr>
          <a:xfrm>
            <a:off x="1298408" y="6097041"/>
            <a:ext cx="9144000" cy="64633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467E"/>
                </a:solidFill>
                <a:latin typeface="Proxima Nova Rg" panose="02000506030000020004" pitchFamily="2" charset="77"/>
              </a:rPr>
              <a:t>Alves et al., “Quality control and class noise reduction of satellite image time series”, ISPRS Journal of Photogrammetry and Remote Sensing, vol. 177, pp 75-88, 2021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1D43AFC-EF64-B04C-B8EE-F00E0B60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9107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26B647C1-108A-6248-BEF1-319BB80527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8A9510-2928-7447-95C8-AF1BA200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571" y="877879"/>
            <a:ext cx="5624770" cy="510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9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">
            <a:extLst>
              <a:ext uri="{FF2B5EF4-FFF2-40B4-BE49-F238E27FC236}">
                <a16:creationId xmlns:a16="http://schemas.microsoft.com/office/drawing/2014/main" id="{4E67B1E7-25F6-7B44-8AB7-FDEAFCC21EE3}"/>
              </a:ext>
            </a:extLst>
          </p:cNvPr>
          <p:cNvSpPr/>
          <p:nvPr/>
        </p:nvSpPr>
        <p:spPr>
          <a:xfrm>
            <a:off x="1739153" y="389178"/>
            <a:ext cx="87316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Machine learning and deep learning methods</a:t>
            </a:r>
          </a:p>
        </p:txBody>
      </p:sp>
      <p:pic>
        <p:nvPicPr>
          <p:cNvPr id="38" name="Picture 4" descr="Resultado de imagem para elements of statistical learning">
            <a:extLst>
              <a:ext uri="{FF2B5EF4-FFF2-40B4-BE49-F238E27FC236}">
                <a16:creationId xmlns:a16="http://schemas.microsoft.com/office/drawing/2014/main" id="{88555A78-83CB-AF44-9C59-ECCA26C5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155" y="1269032"/>
            <a:ext cx="1643181" cy="24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6" descr="Resultado de imagem para deep learning book">
            <a:extLst>
              <a:ext uri="{FF2B5EF4-FFF2-40B4-BE49-F238E27FC236}">
                <a16:creationId xmlns:a16="http://schemas.microsoft.com/office/drawing/2014/main" id="{74104AC5-1967-F549-A9F3-806AEC923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155" y="3972285"/>
            <a:ext cx="1643181" cy="246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77C4D98-CFEA-004C-B9B4-B12F32833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601" y="106325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9E836-5961-0647-8691-587B35522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692" y="4129336"/>
            <a:ext cx="5290476" cy="230391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3EEB1F-3539-6D4A-B804-72267C9FD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692" y="1762860"/>
            <a:ext cx="5251341" cy="189919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A0869-CC68-8F49-8393-3DBFEF84B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01" y="1913305"/>
            <a:ext cx="4073807" cy="15983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F55BEB-4592-1A48-8D35-4AEB0CDEA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400" y="4710320"/>
            <a:ext cx="4073807" cy="15074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21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0618638B-DB3C-BC42-A533-0DC5CB52532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01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C6CB9F-C1CA-B5E3-A2D0-6CD8B29C463C}"/>
              </a:ext>
            </a:extLst>
          </p:cNvPr>
          <p:cNvSpPr txBox="1"/>
          <p:nvPr/>
        </p:nvSpPr>
        <p:spPr>
          <a:xfrm>
            <a:off x="1475232" y="211574"/>
            <a:ext cx="92781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solidFill>
                  <a:srgbClr val="003D6C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rPr>
              <a:t>Random forest method for time series analysis</a:t>
            </a:r>
            <a:endParaRPr lang="en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5A33F-4C01-4C4E-AD95-7BD818DF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316736"/>
            <a:ext cx="6348918" cy="5150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191FB-ACDA-E7A0-6E5D-1E3069F7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08" y="1960626"/>
            <a:ext cx="5638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5924BD-BD92-9808-1AA9-60D058EE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52" y="1811528"/>
            <a:ext cx="10219944" cy="34066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4F9245-EDE9-259B-1D12-3D9EF90B1CA9}"/>
              </a:ext>
            </a:extLst>
          </p:cNvPr>
          <p:cNvSpPr txBox="1">
            <a:spLocks/>
          </p:cNvSpPr>
          <p:nvPr/>
        </p:nvSpPr>
        <p:spPr>
          <a:xfrm>
            <a:off x="1243584" y="243840"/>
            <a:ext cx="9582912" cy="12435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Temporal Convolutional Neural Network for remote sensing time series classification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201FC2-7772-FC08-1893-14626FC42B1B}"/>
              </a:ext>
            </a:extLst>
          </p:cNvPr>
          <p:cNvSpPr/>
          <p:nvPr/>
        </p:nvSpPr>
        <p:spPr>
          <a:xfrm>
            <a:off x="1511808" y="5797916"/>
            <a:ext cx="9546336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Calibri"/>
              </a:rPr>
              <a:t>TempCNN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Calibri"/>
              </a:rPr>
              <a:t>  measures short-term and long-term relations in time series</a:t>
            </a:r>
          </a:p>
        </p:txBody>
      </p:sp>
    </p:spTree>
    <p:extLst>
      <p:ext uri="{BB962C8B-B14F-4D97-AF65-F5344CB8AC3E}">
        <p14:creationId xmlns:p14="http://schemas.microsoft.com/office/powerpoint/2010/main" val="787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8FD5106-752C-A03D-69EE-2BC3D4A4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772" y="1499616"/>
            <a:ext cx="7456204" cy="3587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CB0A8-C9C8-9C67-6B34-47813733AF38}"/>
              </a:ext>
            </a:extLst>
          </p:cNvPr>
          <p:cNvSpPr txBox="1">
            <a:spLocks/>
          </p:cNvSpPr>
          <p:nvPr/>
        </p:nvSpPr>
        <p:spPr>
          <a:xfrm>
            <a:off x="548640" y="243841"/>
            <a:ext cx="11143488" cy="7071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TempCNN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Franklin Gothic Medium" panose="020B0603020102020204" pitchFamily="34" charset="0"/>
              </a:rPr>
              <a:t> for remote sensing time series classification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C621E-84F7-5CB3-5363-FAC3D1278838}"/>
              </a:ext>
            </a:extLst>
          </p:cNvPr>
          <p:cNvSpPr/>
          <p:nvPr/>
        </p:nvSpPr>
        <p:spPr>
          <a:xfrm>
            <a:off x="1511808" y="5797916"/>
            <a:ext cx="9546336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Calibri"/>
              </a:rPr>
              <a:t>Each hidden layer captures different relations between elements of the time series</a:t>
            </a:r>
          </a:p>
        </p:txBody>
      </p:sp>
    </p:spTree>
    <p:extLst>
      <p:ext uri="{BB962C8B-B14F-4D97-AF65-F5344CB8AC3E}">
        <p14:creationId xmlns:p14="http://schemas.microsoft.com/office/powerpoint/2010/main" val="3833466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F9A7C-7FEE-C726-7AA1-E60657AA8744}"/>
              </a:ext>
            </a:extLst>
          </p:cNvPr>
          <p:cNvSpPr txBox="1">
            <a:spLocks/>
          </p:cNvSpPr>
          <p:nvPr/>
        </p:nvSpPr>
        <p:spPr>
          <a:xfrm>
            <a:off x="1493520" y="31531"/>
            <a:ext cx="8617432" cy="714703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/>
            <a:r>
              <a:rPr lang="pt-BR" sz="3600" kern="0" dirty="0" err="1">
                <a:solidFill>
                  <a:srgbClr val="2A3E74"/>
                </a:solidFill>
                <a:latin typeface="Franklin Gothic Medium" panose="020B0603020102020204" pitchFamily="34" charset="0"/>
              </a:rPr>
              <a:t>Object-based</a:t>
            </a:r>
            <a:r>
              <a:rPr lang="pt-BR" sz="3600" kern="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 </a:t>
            </a:r>
            <a:r>
              <a:rPr lang="pt-BR" sz="3600" kern="0" dirty="0" err="1">
                <a:solidFill>
                  <a:srgbClr val="2A3E74"/>
                </a:solidFill>
                <a:latin typeface="Franklin Gothic Medium" panose="020B0603020102020204" pitchFamily="34" charset="0"/>
              </a:rPr>
              <a:t>image</a:t>
            </a:r>
            <a:r>
              <a:rPr lang="pt-BR" sz="3600" kern="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 time series </a:t>
            </a:r>
            <a:r>
              <a:rPr lang="pt-BR" sz="3600" kern="0" dirty="0" err="1">
                <a:solidFill>
                  <a:srgbClr val="2A3E74"/>
                </a:solidFill>
                <a:latin typeface="Franklin Gothic Medium" panose="020B0603020102020204" pitchFamily="34" charset="0"/>
              </a:rPr>
              <a:t>analysis</a:t>
            </a:r>
            <a:endParaRPr lang="pt-BR" sz="3600" kern="0" dirty="0">
              <a:solidFill>
                <a:srgbClr val="2A3E74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9D108-1D32-41A5-7489-1DDA6DC8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19" y="735724"/>
            <a:ext cx="9075910" cy="59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84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">
            <a:extLst>
              <a:ext uri="{FF2B5EF4-FFF2-40B4-BE49-F238E27FC236}">
                <a16:creationId xmlns:a16="http://schemas.microsoft.com/office/drawing/2014/main" id="{4E67B1E7-25F6-7B44-8AB7-FDEAFCC21EE3}"/>
              </a:ext>
            </a:extLst>
          </p:cNvPr>
          <p:cNvSpPr/>
          <p:nvPr/>
        </p:nvSpPr>
        <p:spPr>
          <a:xfrm>
            <a:off x="1739152" y="408097"/>
            <a:ext cx="87226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Transparent and efficient parallel processing</a:t>
            </a:r>
          </a:p>
        </p:txBody>
      </p:sp>
      <p:pic>
        <p:nvPicPr>
          <p:cNvPr id="6" name="Picture 1" descr="ch1_sits_parallel">
            <a:extLst>
              <a:ext uri="{FF2B5EF4-FFF2-40B4-BE49-F238E27FC236}">
                <a16:creationId xmlns:a16="http://schemas.microsoft.com/office/drawing/2014/main" id="{5F0D4F01-66ED-DF4F-9168-C0F0981CA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00" y="1412325"/>
            <a:ext cx="8371857" cy="517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2E420D1-1D67-0B4C-B804-DBCC6A60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714" y="146664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7DD0F070-64BB-B245-BD2E-2F477A923E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704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1C24E78A-59A3-2F40-93F1-1B6C8A7CE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66456" y="1"/>
            <a:ext cx="9859088" cy="865333"/>
          </a:xfr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en-US" sz="36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Bayesian smoothing for post-processing</a:t>
            </a:r>
          </a:p>
        </p:txBody>
      </p:sp>
      <p:grpSp>
        <p:nvGrpSpPr>
          <p:cNvPr id="43010" name="Group 19">
            <a:extLst>
              <a:ext uri="{FF2B5EF4-FFF2-40B4-BE49-F238E27FC236}">
                <a16:creationId xmlns:a16="http://schemas.microsoft.com/office/drawing/2014/main" id="{66CA05FE-E16B-5948-9A92-03D5B33BBCC0}"/>
              </a:ext>
            </a:extLst>
          </p:cNvPr>
          <p:cNvGrpSpPr>
            <a:grpSpLocks/>
          </p:cNvGrpSpPr>
          <p:nvPr/>
        </p:nvGrpSpPr>
        <p:grpSpPr bwMode="auto">
          <a:xfrm>
            <a:off x="2263812" y="885300"/>
            <a:ext cx="7664376" cy="3375749"/>
            <a:chOff x="2068" y="1235"/>
            <a:chExt cx="10075" cy="4438"/>
          </a:xfrm>
        </p:grpSpPr>
        <p:pic>
          <p:nvPicPr>
            <p:cNvPr id="43011" name="Google Shape;87;gbdf99c7318_1_0">
              <a:extLst>
                <a:ext uri="{FF2B5EF4-FFF2-40B4-BE49-F238E27FC236}">
                  <a16:creationId xmlns:a16="http://schemas.microsoft.com/office/drawing/2014/main" id="{9FC0520B-9530-4A42-ABE3-8AAFB5442BC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" y="1235"/>
              <a:ext cx="4978" cy="44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012" name="Google Shape;88;gbdf99c7318_1_0">
              <a:extLst>
                <a:ext uri="{FF2B5EF4-FFF2-40B4-BE49-F238E27FC236}">
                  <a16:creationId xmlns:a16="http://schemas.microsoft.com/office/drawing/2014/main" id="{E4F54F26-326B-4F40-818E-8CA372AC7A1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" y="1235"/>
              <a:ext cx="4978" cy="44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013" name="Picture 2">
            <a:extLst>
              <a:ext uri="{FF2B5EF4-FFF2-40B4-BE49-F238E27FC236}">
                <a16:creationId xmlns:a16="http://schemas.microsoft.com/office/drawing/2014/main" id="{CC39697C-8FD3-9B4E-A576-82447626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07" y="4284825"/>
            <a:ext cx="7884988" cy="5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4" name="Group 66">
            <a:extLst>
              <a:ext uri="{FF2B5EF4-FFF2-40B4-BE49-F238E27FC236}">
                <a16:creationId xmlns:a16="http://schemas.microsoft.com/office/drawing/2014/main" id="{72C0B981-6A9D-2C49-A422-CC28A2A9D92C}"/>
              </a:ext>
            </a:extLst>
          </p:cNvPr>
          <p:cNvGrpSpPr>
            <a:grpSpLocks/>
          </p:cNvGrpSpPr>
          <p:nvPr/>
        </p:nvGrpSpPr>
        <p:grpSpPr bwMode="auto">
          <a:xfrm>
            <a:off x="2273321" y="4864882"/>
            <a:ext cx="7645358" cy="1926555"/>
            <a:chOff x="2069" y="6394"/>
            <a:chExt cx="10048" cy="2533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91BF258-596F-5247-A62C-EB671A81C7F3}"/>
                </a:ext>
              </a:extLst>
            </p:cNvPr>
            <p:cNvSpPr/>
            <p:nvPr/>
          </p:nvSpPr>
          <p:spPr>
            <a:xfrm>
              <a:off x="7555" y="6724"/>
              <a:ext cx="255" cy="1695"/>
            </a:xfrm>
            <a:prstGeom prst="rightBrace">
              <a:avLst>
                <a:gd name="adj1" fmla="val 9568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en-US" altLang="zh-CN" sz="2156">
                <a:solidFill>
                  <a:srgbClr val="000000"/>
                </a:solidFill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242DAC-06F8-EF48-A924-54E92AB3D382}"/>
                </a:ext>
              </a:extLst>
            </p:cNvPr>
            <p:cNvSpPr/>
            <p:nvPr/>
          </p:nvSpPr>
          <p:spPr>
            <a:xfrm>
              <a:off x="8098" y="6814"/>
              <a:ext cx="3074" cy="1513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fontAlgn="auto"/>
              <a:r>
                <a:rPr lang="en-US" altLang="en-US" sz="2156" noProof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rPr>
                <a:t>Neighbourhood: S</a:t>
              </a:r>
              <a:r>
                <a:rPr lang="en-US" altLang="en-US" sz="2156" baseline="-25000" noProof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rPr>
                <a:t>i</a:t>
              </a:r>
              <a:r>
                <a:rPr lang="en-US" altLang="en-US" sz="2156" noProof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rPr>
                <a:t> and m</a:t>
              </a:r>
              <a:r>
                <a:rPr lang="en-US" altLang="en-US" sz="2156" baseline="-25000" noProof="1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rPr>
                <a:t>i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94F775-18BA-174B-8EFB-4219F5175850}"/>
                </a:ext>
              </a:extLst>
            </p:cNvPr>
            <p:cNvSpPr/>
            <p:nvPr/>
          </p:nvSpPr>
          <p:spPr>
            <a:xfrm>
              <a:off x="2069" y="7024"/>
              <a:ext cx="2250" cy="1033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r"/>
              <a:r>
                <a:rPr lang="en-US" altLang="en-US" sz="2156">
                  <a:solidFill>
                    <a:schemeClr val="tx1"/>
                  </a:solidFill>
                  <a:latin typeface="Latin Modern Sans" charset="0"/>
                  <a:cs typeface="Arial" panose="020B0604020202020204" pitchFamily="34" charset="0"/>
                </a:rPr>
                <a:t>A layer for each label</a:t>
              </a:r>
              <a:endParaRPr lang="en-US" altLang="en-US" sz="2156" baseline="-25000">
                <a:solidFill>
                  <a:schemeClr val="tx1"/>
                </a:solidFill>
                <a:latin typeface="Latin Modern Sans" charset="0"/>
                <a:cs typeface="Arial" panose="020B0604020202020204" pitchFamily="34" charset="0"/>
              </a:endParaRPr>
            </a:p>
          </p:txBody>
        </p:sp>
        <p:sp>
          <p:nvSpPr>
            <p:cNvPr id="53" name="Right Brace 52">
              <a:extLst>
                <a:ext uri="{FF2B5EF4-FFF2-40B4-BE49-F238E27FC236}">
                  <a16:creationId xmlns:a16="http://schemas.microsoft.com/office/drawing/2014/main" id="{AC94C924-86D8-2145-9442-9743C2ED9E33}"/>
                </a:ext>
              </a:extLst>
            </p:cNvPr>
            <p:cNvSpPr/>
            <p:nvPr/>
          </p:nvSpPr>
          <p:spPr>
            <a:xfrm flipH="1">
              <a:off x="4688" y="7279"/>
              <a:ext cx="167" cy="495"/>
            </a:xfrm>
            <a:prstGeom prst="rightBrace">
              <a:avLst>
                <a:gd name="adj1" fmla="val 30952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lang="en-US" altLang="zh-CN" sz="2156">
                <a:solidFill>
                  <a:srgbClr val="000000"/>
                </a:solidFill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D9BCB1-E7F1-2A49-835D-BA223FFF6972}"/>
                </a:ext>
              </a:extLst>
            </p:cNvPr>
            <p:cNvGrpSpPr/>
            <p:nvPr/>
          </p:nvGrpSpPr>
          <p:grpSpPr>
            <a:xfrm>
              <a:off x="5303" y="6394"/>
              <a:ext cx="1664" cy="2187"/>
              <a:chOff x="4778" y="5689"/>
              <a:chExt cx="1664" cy="218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B44409D-70BD-874D-A533-691FA79BD106}"/>
                  </a:ext>
                </a:extLst>
              </p:cNvPr>
              <p:cNvGrpSpPr/>
              <p:nvPr/>
            </p:nvGrpSpPr>
            <p:grpSpPr>
              <a:xfrm>
                <a:off x="4778" y="6214"/>
                <a:ext cx="1665" cy="1662"/>
                <a:chOff x="4678" y="6034"/>
                <a:chExt cx="1665" cy="1662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5DEB8AC-7874-4D44-B57A-61F5CCBD8903}"/>
                    </a:ext>
                  </a:extLst>
                </p:cNvPr>
                <p:cNvSpPr/>
                <p:nvPr/>
              </p:nvSpPr>
              <p:spPr>
                <a:xfrm>
                  <a:off x="4678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40F2262-954A-2147-8606-236F2730FF4D}"/>
                    </a:ext>
                  </a:extLst>
                </p:cNvPr>
                <p:cNvSpPr/>
                <p:nvPr/>
              </p:nvSpPr>
              <p:spPr>
                <a:xfrm>
                  <a:off x="5234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68BB0D6-371D-2440-BBF6-E84968AEF2A1}"/>
                    </a:ext>
                  </a:extLst>
                </p:cNvPr>
                <p:cNvSpPr/>
                <p:nvPr/>
              </p:nvSpPr>
              <p:spPr>
                <a:xfrm>
                  <a:off x="5789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B8AB798-0450-A04F-847E-6A5EC85AB1EA}"/>
                    </a:ext>
                  </a:extLst>
                </p:cNvPr>
                <p:cNvSpPr/>
                <p:nvPr/>
              </p:nvSpPr>
              <p:spPr>
                <a:xfrm>
                  <a:off x="4678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54D1CCD-34E5-884C-9B63-44351E05E4D3}"/>
                    </a:ext>
                  </a:extLst>
                </p:cNvPr>
                <p:cNvSpPr/>
                <p:nvPr/>
              </p:nvSpPr>
              <p:spPr>
                <a:xfrm>
                  <a:off x="5234" y="6588"/>
                  <a:ext cx="554" cy="554"/>
                </a:xfrm>
                <a:prstGeom prst="rect">
                  <a:avLst/>
                </a:prstGeom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r>
                    <a:rPr lang="en-US" altLang="en-US" sz="2156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x</a:t>
                  </a:r>
                  <a:r>
                    <a:rPr lang="en-US" altLang="en-US" sz="2156" baseline="-25000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i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5C2FCF1-6604-E140-B9BA-3E799622EB00}"/>
                    </a:ext>
                  </a:extLst>
                </p:cNvPr>
                <p:cNvSpPr/>
                <p:nvPr/>
              </p:nvSpPr>
              <p:spPr>
                <a:xfrm>
                  <a:off x="5789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A5F8D14-0BEF-1040-A5DC-5A8C5B14AD5F}"/>
                    </a:ext>
                  </a:extLst>
                </p:cNvPr>
                <p:cNvSpPr/>
                <p:nvPr/>
              </p:nvSpPr>
              <p:spPr>
                <a:xfrm>
                  <a:off x="4678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5DE271E-BCAB-0944-8B25-569283FA215B}"/>
                    </a:ext>
                  </a:extLst>
                </p:cNvPr>
                <p:cNvSpPr/>
                <p:nvPr/>
              </p:nvSpPr>
              <p:spPr>
                <a:xfrm>
                  <a:off x="5234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B2B3B70-E14C-EF49-8EA8-BE680CC12EBC}"/>
                    </a:ext>
                  </a:extLst>
                </p:cNvPr>
                <p:cNvSpPr/>
                <p:nvPr/>
              </p:nvSpPr>
              <p:spPr>
                <a:xfrm>
                  <a:off x="5789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5D62D47-C45B-B74B-9B39-F8A6764564F4}"/>
                  </a:ext>
                </a:extLst>
              </p:cNvPr>
              <p:cNvGrpSpPr/>
              <p:nvPr/>
            </p:nvGrpSpPr>
            <p:grpSpPr>
              <a:xfrm>
                <a:off x="4778" y="6079"/>
                <a:ext cx="1665" cy="1662"/>
                <a:chOff x="4678" y="6034"/>
                <a:chExt cx="1665" cy="1662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779F5D9-8AE8-7047-8C26-3E3FA3109346}"/>
                    </a:ext>
                  </a:extLst>
                </p:cNvPr>
                <p:cNvSpPr/>
                <p:nvPr/>
              </p:nvSpPr>
              <p:spPr>
                <a:xfrm>
                  <a:off x="4678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ABE5D5C-51C2-084D-AC30-5132783B9108}"/>
                    </a:ext>
                  </a:extLst>
                </p:cNvPr>
                <p:cNvSpPr/>
                <p:nvPr/>
              </p:nvSpPr>
              <p:spPr>
                <a:xfrm>
                  <a:off x="5234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1F38643-B249-874B-9AAA-9EB760EB3C6C}"/>
                    </a:ext>
                  </a:extLst>
                </p:cNvPr>
                <p:cNvSpPr/>
                <p:nvPr/>
              </p:nvSpPr>
              <p:spPr>
                <a:xfrm>
                  <a:off x="5789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65F2C7D-0D3A-844A-B58A-03AE71CB1BC9}"/>
                    </a:ext>
                  </a:extLst>
                </p:cNvPr>
                <p:cNvSpPr/>
                <p:nvPr/>
              </p:nvSpPr>
              <p:spPr>
                <a:xfrm>
                  <a:off x="4678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E6B51BE-6BDC-4A4F-A28F-43309E056F3D}"/>
                    </a:ext>
                  </a:extLst>
                </p:cNvPr>
                <p:cNvSpPr/>
                <p:nvPr/>
              </p:nvSpPr>
              <p:spPr>
                <a:xfrm>
                  <a:off x="5234" y="6588"/>
                  <a:ext cx="554" cy="554"/>
                </a:xfrm>
                <a:prstGeom prst="rect">
                  <a:avLst/>
                </a:prstGeom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r>
                    <a:rPr lang="en-US" altLang="en-US" sz="2156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x</a:t>
                  </a:r>
                  <a:r>
                    <a:rPr lang="en-US" altLang="en-US" sz="2156" baseline="-25000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i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AE67CD4-7B12-3943-8662-D9021181B437}"/>
                    </a:ext>
                  </a:extLst>
                </p:cNvPr>
                <p:cNvSpPr/>
                <p:nvPr/>
              </p:nvSpPr>
              <p:spPr>
                <a:xfrm>
                  <a:off x="5789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7F0856A-99EE-D845-A2B3-A9B3E74D324F}"/>
                    </a:ext>
                  </a:extLst>
                </p:cNvPr>
                <p:cNvSpPr/>
                <p:nvPr/>
              </p:nvSpPr>
              <p:spPr>
                <a:xfrm>
                  <a:off x="4678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B44E7CF-DF7E-464B-A2A9-662A3942E54B}"/>
                    </a:ext>
                  </a:extLst>
                </p:cNvPr>
                <p:cNvSpPr/>
                <p:nvPr/>
              </p:nvSpPr>
              <p:spPr>
                <a:xfrm>
                  <a:off x="5234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9895116-EA92-8F41-8780-464C5DEEF017}"/>
                    </a:ext>
                  </a:extLst>
                </p:cNvPr>
                <p:cNvSpPr/>
                <p:nvPr/>
              </p:nvSpPr>
              <p:spPr>
                <a:xfrm>
                  <a:off x="5789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93ED18C-C229-2748-9690-B7D3156A056C}"/>
                  </a:ext>
                </a:extLst>
              </p:cNvPr>
              <p:cNvGrpSpPr/>
              <p:nvPr/>
            </p:nvGrpSpPr>
            <p:grpSpPr>
              <a:xfrm>
                <a:off x="4778" y="5944"/>
                <a:ext cx="1665" cy="1662"/>
                <a:chOff x="4678" y="6034"/>
                <a:chExt cx="1665" cy="1662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66879D3-C375-9543-A1F4-0037490902E7}"/>
                    </a:ext>
                  </a:extLst>
                </p:cNvPr>
                <p:cNvSpPr/>
                <p:nvPr/>
              </p:nvSpPr>
              <p:spPr>
                <a:xfrm>
                  <a:off x="4678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15ECBF3-CBDE-124C-B58F-D3487FA97A7C}"/>
                    </a:ext>
                  </a:extLst>
                </p:cNvPr>
                <p:cNvSpPr/>
                <p:nvPr/>
              </p:nvSpPr>
              <p:spPr>
                <a:xfrm>
                  <a:off x="5234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E10DB78-D460-0641-81F2-7A0B80623967}"/>
                    </a:ext>
                  </a:extLst>
                </p:cNvPr>
                <p:cNvSpPr/>
                <p:nvPr/>
              </p:nvSpPr>
              <p:spPr>
                <a:xfrm>
                  <a:off x="5789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60CA93B-FC61-424E-B89B-24C3A0C97930}"/>
                    </a:ext>
                  </a:extLst>
                </p:cNvPr>
                <p:cNvSpPr/>
                <p:nvPr/>
              </p:nvSpPr>
              <p:spPr>
                <a:xfrm>
                  <a:off x="4678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D3726EB-FBC8-4041-B149-A847A49AAAB1}"/>
                    </a:ext>
                  </a:extLst>
                </p:cNvPr>
                <p:cNvSpPr/>
                <p:nvPr/>
              </p:nvSpPr>
              <p:spPr>
                <a:xfrm>
                  <a:off x="5234" y="6588"/>
                  <a:ext cx="554" cy="554"/>
                </a:xfrm>
                <a:prstGeom prst="rect">
                  <a:avLst/>
                </a:prstGeom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r>
                    <a:rPr lang="en-US" altLang="en-US" sz="2156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x</a:t>
                  </a:r>
                  <a:r>
                    <a:rPr lang="en-US" altLang="en-US" sz="2156" baseline="-25000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i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7D1DE89-317F-4847-867F-A5957BC393A9}"/>
                    </a:ext>
                  </a:extLst>
                </p:cNvPr>
                <p:cNvSpPr/>
                <p:nvPr/>
              </p:nvSpPr>
              <p:spPr>
                <a:xfrm>
                  <a:off x="5789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5A62D3F-9D39-FC4D-9D25-FF5FB9D44AC5}"/>
                    </a:ext>
                  </a:extLst>
                </p:cNvPr>
                <p:cNvSpPr/>
                <p:nvPr/>
              </p:nvSpPr>
              <p:spPr>
                <a:xfrm>
                  <a:off x="4678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896ED14-F01B-164E-A460-1779F300F439}"/>
                    </a:ext>
                  </a:extLst>
                </p:cNvPr>
                <p:cNvSpPr/>
                <p:nvPr/>
              </p:nvSpPr>
              <p:spPr>
                <a:xfrm>
                  <a:off x="5234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E76BE45-4AAE-7241-9F11-C49DC252BFFE}"/>
                    </a:ext>
                  </a:extLst>
                </p:cNvPr>
                <p:cNvSpPr/>
                <p:nvPr/>
              </p:nvSpPr>
              <p:spPr>
                <a:xfrm>
                  <a:off x="5789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92201EF-F93E-D341-9C23-82F9C8B65C75}"/>
                  </a:ext>
                </a:extLst>
              </p:cNvPr>
              <p:cNvGrpSpPr/>
              <p:nvPr/>
            </p:nvGrpSpPr>
            <p:grpSpPr>
              <a:xfrm>
                <a:off x="4778" y="5824"/>
                <a:ext cx="1665" cy="1662"/>
                <a:chOff x="4678" y="6034"/>
                <a:chExt cx="1665" cy="1662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A309723-D3E0-8548-89AF-138338EEA5FE}"/>
                    </a:ext>
                  </a:extLst>
                </p:cNvPr>
                <p:cNvSpPr/>
                <p:nvPr/>
              </p:nvSpPr>
              <p:spPr>
                <a:xfrm>
                  <a:off x="4678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B1A653D-E14A-F541-A7FA-3CE2F90129AF}"/>
                    </a:ext>
                  </a:extLst>
                </p:cNvPr>
                <p:cNvSpPr/>
                <p:nvPr/>
              </p:nvSpPr>
              <p:spPr>
                <a:xfrm>
                  <a:off x="5234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16309CE6-4ED1-784F-9009-49BEA099E22F}"/>
                    </a:ext>
                  </a:extLst>
                </p:cNvPr>
                <p:cNvSpPr/>
                <p:nvPr/>
              </p:nvSpPr>
              <p:spPr>
                <a:xfrm>
                  <a:off x="5789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D04A82F-D3E8-E641-B311-E6189A6E6B22}"/>
                    </a:ext>
                  </a:extLst>
                </p:cNvPr>
                <p:cNvSpPr/>
                <p:nvPr/>
              </p:nvSpPr>
              <p:spPr>
                <a:xfrm>
                  <a:off x="4678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559AE7-E869-FB47-BC19-4B301E10EFA7}"/>
                    </a:ext>
                  </a:extLst>
                </p:cNvPr>
                <p:cNvSpPr/>
                <p:nvPr/>
              </p:nvSpPr>
              <p:spPr>
                <a:xfrm>
                  <a:off x="5234" y="6588"/>
                  <a:ext cx="554" cy="554"/>
                </a:xfrm>
                <a:prstGeom prst="rect">
                  <a:avLst/>
                </a:prstGeom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r>
                    <a:rPr lang="en-US" altLang="en-US" sz="2156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x</a:t>
                  </a:r>
                  <a:r>
                    <a:rPr lang="en-US" altLang="en-US" sz="2156" baseline="-25000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i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AAB41B8-CC5B-EE4B-A899-CFBD59D0AAD8}"/>
                    </a:ext>
                  </a:extLst>
                </p:cNvPr>
                <p:cNvSpPr/>
                <p:nvPr/>
              </p:nvSpPr>
              <p:spPr>
                <a:xfrm>
                  <a:off x="5789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47329CA-7420-964D-BAFF-FDDCEFCE4AE6}"/>
                    </a:ext>
                  </a:extLst>
                </p:cNvPr>
                <p:cNvSpPr/>
                <p:nvPr/>
              </p:nvSpPr>
              <p:spPr>
                <a:xfrm>
                  <a:off x="4678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A164305-9AD1-BA4B-8256-7282BC8C17DA}"/>
                    </a:ext>
                  </a:extLst>
                </p:cNvPr>
                <p:cNvSpPr/>
                <p:nvPr/>
              </p:nvSpPr>
              <p:spPr>
                <a:xfrm>
                  <a:off x="5234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841F220-BA85-0848-8677-471327980956}"/>
                    </a:ext>
                  </a:extLst>
                </p:cNvPr>
                <p:cNvSpPr/>
                <p:nvPr/>
              </p:nvSpPr>
              <p:spPr>
                <a:xfrm>
                  <a:off x="5789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921C6D3-90CE-E049-9B59-C13C995E73EB}"/>
                  </a:ext>
                </a:extLst>
              </p:cNvPr>
              <p:cNvGrpSpPr/>
              <p:nvPr/>
            </p:nvGrpSpPr>
            <p:grpSpPr>
              <a:xfrm>
                <a:off x="4778" y="5689"/>
                <a:ext cx="1665" cy="1662"/>
                <a:chOff x="4678" y="6034"/>
                <a:chExt cx="1665" cy="1662"/>
              </a:xfrm>
              <a:scene3d>
                <a:camera prst="isometricTopUp"/>
                <a:lightRig rig="threePt" dir="t"/>
              </a:scene3d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B1C30F-4504-C14F-B9E1-B73D23FF7B0B}"/>
                    </a:ext>
                  </a:extLst>
                </p:cNvPr>
                <p:cNvSpPr/>
                <p:nvPr/>
              </p:nvSpPr>
              <p:spPr>
                <a:xfrm>
                  <a:off x="4678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463B33D3-5611-EF4E-B389-F12C0311AD28}"/>
                    </a:ext>
                  </a:extLst>
                </p:cNvPr>
                <p:cNvSpPr/>
                <p:nvPr/>
              </p:nvSpPr>
              <p:spPr>
                <a:xfrm>
                  <a:off x="5234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68543D9-537C-EF49-983E-2A8F5AD6DAFE}"/>
                    </a:ext>
                  </a:extLst>
                </p:cNvPr>
                <p:cNvSpPr/>
                <p:nvPr/>
              </p:nvSpPr>
              <p:spPr>
                <a:xfrm>
                  <a:off x="5789" y="6034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5CC1F7D-9BEC-E94F-A4C4-415A05ED3D8E}"/>
                    </a:ext>
                  </a:extLst>
                </p:cNvPr>
                <p:cNvSpPr/>
                <p:nvPr/>
              </p:nvSpPr>
              <p:spPr>
                <a:xfrm>
                  <a:off x="4678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DCAA51ED-0425-1C4B-AC74-2B9431D3F487}"/>
                    </a:ext>
                  </a:extLst>
                </p:cNvPr>
                <p:cNvSpPr/>
                <p:nvPr/>
              </p:nvSpPr>
              <p:spPr>
                <a:xfrm>
                  <a:off x="5234" y="6588"/>
                  <a:ext cx="554" cy="554"/>
                </a:xfrm>
                <a:prstGeom prst="rect">
                  <a:avLst/>
                </a:prstGeom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r>
                    <a:rPr lang="en-US" altLang="en-US" sz="2156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x</a:t>
                  </a:r>
                  <a:r>
                    <a:rPr lang="en-US" altLang="en-US" sz="2156" baseline="-25000" noProof="1">
                      <a:solidFill>
                        <a:schemeClr val="tx1"/>
                      </a:solidFill>
                      <a:latin typeface="DejaVu Math TeX Gyre" panose="02000503000000000000" charset="0"/>
                      <a:cs typeface="DejaVu Math TeX Gyre" panose="02000503000000000000" charset="0"/>
                    </a:rPr>
                    <a:t>i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351E133-A0B0-7A46-9A33-C5661D915296}"/>
                    </a:ext>
                  </a:extLst>
                </p:cNvPr>
                <p:cNvSpPr/>
                <p:nvPr/>
              </p:nvSpPr>
              <p:spPr>
                <a:xfrm>
                  <a:off x="5789" y="6588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3C7294A9-6D62-A848-B2F2-79EA361ECB32}"/>
                    </a:ext>
                  </a:extLst>
                </p:cNvPr>
                <p:cNvSpPr/>
                <p:nvPr/>
              </p:nvSpPr>
              <p:spPr>
                <a:xfrm>
                  <a:off x="4678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EF46EB8-5885-3D40-AB7A-A3E1D3E0BF49}"/>
                    </a:ext>
                  </a:extLst>
                </p:cNvPr>
                <p:cNvSpPr/>
                <p:nvPr/>
              </p:nvSpPr>
              <p:spPr>
                <a:xfrm>
                  <a:off x="5234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D5767E1-B651-214B-AEEE-A9B9894B5B8B}"/>
                    </a:ext>
                  </a:extLst>
                </p:cNvPr>
                <p:cNvSpPr/>
                <p:nvPr/>
              </p:nvSpPr>
              <p:spPr>
                <a:xfrm>
                  <a:off x="5789" y="7142"/>
                  <a:ext cx="554" cy="554"/>
                </a:xfrm>
                <a:prstGeom prst="rect">
                  <a:avLst/>
                </a:prstGeom>
                <a:solidFill>
                  <a:srgbClr val="FEFFD7"/>
                </a:solidFill>
                <a:ln w="9525">
                  <a:solidFill>
                    <a:srgbClr val="323232"/>
                  </a:solidFill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flatTx/>
                </a:bodyPr>
                <a:lstStyle/>
                <a:p>
                  <a:pPr algn="ctr" fontAlgn="auto"/>
                  <a:endParaRPr lang="en-US" sz="2156" noProof="1">
                    <a:sym typeface="+mn-ea"/>
                  </a:endParaRPr>
                </a:p>
              </p:txBody>
            </p:sp>
          </p:grp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A9C48E-760E-8E4B-AE9D-C6973C3908B5}"/>
                </a:ext>
              </a:extLst>
            </p:cNvPr>
            <p:cNvSpPr/>
            <p:nvPr/>
          </p:nvSpPr>
          <p:spPr>
            <a:xfrm>
              <a:off x="8085" y="8372"/>
              <a:ext cx="4032" cy="55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r>
                <a:rPr lang="en-US" altLang="en-US" sz="1677">
                  <a:solidFill>
                    <a:schemeClr val="tx1"/>
                  </a:solidFill>
                  <a:latin typeface="DejaVu Math TeX Gyre" charset="0"/>
                  <a:cs typeface="Arial" panose="020B0604020202020204" pitchFamily="34" charset="0"/>
                </a:rPr>
                <a:t>∑</a:t>
              </a:r>
              <a:r>
                <a:rPr lang="en-US" altLang="en-US" sz="2156" baseline="-25000">
                  <a:solidFill>
                    <a:schemeClr val="tx1"/>
                  </a:solidFill>
                  <a:latin typeface="DejaVu Math TeX Gyre" charset="0"/>
                  <a:cs typeface="Arial" panose="020B0604020202020204" pitchFamily="34" charset="0"/>
                </a:rPr>
                <a:t>i</a:t>
              </a:r>
              <a:r>
                <a:rPr lang="en-US" altLang="en-US" sz="2156">
                  <a:solidFill>
                    <a:schemeClr val="tx1"/>
                  </a:solidFill>
                  <a:latin typeface="DejaVu Math TeX Gyre" charset="0"/>
                  <a:cs typeface="Arial" panose="020B0604020202020204" pitchFamily="34" charset="0"/>
                </a:rPr>
                <a:t> is provided by user</a:t>
              </a:r>
              <a:endParaRPr lang="en-US" altLang="en-US" sz="2156" baseline="-25000">
                <a:solidFill>
                  <a:schemeClr val="tx1"/>
                </a:solidFill>
                <a:latin typeface="DejaVu Math TeX Gyre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790FE02F-FEB3-2548-B321-1B2F9871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64917-E1B3-6B4F-949D-F28527181B17}" type="slidenum">
              <a:rPr lang="zh-CN" altLang="en-US"/>
              <a:pPr/>
              <a:t>29</a:t>
            </a:fld>
            <a:endParaRPr lang="zh-CN" altLang="en-US"/>
          </a:p>
        </p:txBody>
      </p:sp>
      <p:pic>
        <p:nvPicPr>
          <p:cNvPr id="66" name="Picture 2">
            <a:extLst>
              <a:ext uri="{FF2B5EF4-FFF2-40B4-BE49-F238E27FC236}">
                <a16:creationId xmlns:a16="http://schemas.microsoft.com/office/drawing/2014/main" id="{C77962DE-C578-0D4B-AEEE-0E1976605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714" y="146664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612EB9C8-7440-E84B-847F-F5C0212C808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AE973A2B-B5F5-6F48-8366-03CBD8CA6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6328" y="80828"/>
            <a:ext cx="9859088" cy="1143001"/>
          </a:xfr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en-US" sz="40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Time series </a:t>
            </a:r>
            <a:r>
              <a:rPr lang="en-US" altLang="zh-CN" sz="4000" dirty="0">
                <a:solidFill>
                  <a:srgbClr val="2A3E74"/>
                </a:solidFill>
                <a:latin typeface="Franklin Gothic Medium" panose="020B0603020102020204" pitchFamily="34" charset="0"/>
                <a:ea typeface="SimSun" panose="02010600030101010101" pitchFamily="2" charset="-122"/>
              </a:rPr>
              <a:t>measur</a:t>
            </a:r>
            <a:r>
              <a:rPr lang="en-US" altLang="en-US" sz="40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e</a:t>
            </a:r>
            <a:r>
              <a:rPr lang="en-US" altLang="zh-CN" sz="4000" dirty="0">
                <a:solidFill>
                  <a:srgbClr val="2A3E74"/>
                </a:solidFill>
                <a:latin typeface="Franklin Gothic Medium" panose="020B0603020102020204" pitchFamily="34" charset="0"/>
                <a:ea typeface="SimSun" panose="02010600030101010101" pitchFamily="2" charset="-122"/>
              </a:rPr>
              <a:t> </a:t>
            </a:r>
            <a:r>
              <a:rPr lang="en-US" altLang="en-US" sz="40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change</a:t>
            </a:r>
          </a:p>
        </p:txBody>
      </p:sp>
      <p:sp>
        <p:nvSpPr>
          <p:cNvPr id="21506" name="Text Box 3">
            <a:extLst>
              <a:ext uri="{FF2B5EF4-FFF2-40B4-BE49-F238E27FC236}">
                <a16:creationId xmlns:a16="http://schemas.microsoft.com/office/drawing/2014/main" id="{9B744AA4-AD93-E14B-A5B4-AAF3F2566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5870" y="6463560"/>
            <a:ext cx="2691090" cy="31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altLang="en-US" sz="1438">
                <a:solidFill>
                  <a:srgbClr val="004375"/>
                </a:solidFill>
                <a:latin typeface="Franklin Gothic Book" panose="020B0503020102020204" pitchFamily="34" charset="0"/>
              </a:rPr>
              <a:t>graphics: </a:t>
            </a:r>
            <a:r>
              <a:rPr lang="en-US" altLang="en-GB" sz="1438">
                <a:solidFill>
                  <a:srgbClr val="004375"/>
                </a:solidFill>
                <a:latin typeface="Franklin Gothic Book" panose="020B0503020102020204" pitchFamily="34" charset="0"/>
              </a:rPr>
              <a:t>Maus, Victor</a:t>
            </a:r>
            <a:endParaRPr lang="en-GB" altLang="en-US" sz="1438">
              <a:solidFill>
                <a:srgbClr val="004375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CaixaDeTexto 3">
            <a:extLst>
              <a:ext uri="{FF2B5EF4-FFF2-40B4-BE49-F238E27FC236}">
                <a16:creationId xmlns:a16="http://schemas.microsoft.com/office/drawing/2014/main" id="{F8BA9943-D002-4149-99E6-C4948F1AC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000" y="5553346"/>
            <a:ext cx="8524003" cy="675150"/>
          </a:xfrm>
          <a:prstGeom prst="rect">
            <a:avLst/>
          </a:prstGeom>
          <a:solidFill>
            <a:srgbClr val="DEEBF7"/>
          </a:solidFill>
        </p:spPr>
        <p:txBody>
          <a:bodyPr anchor="ctr"/>
          <a:lstStyle/>
          <a:p>
            <a:pPr algn="ctr" defTabSz="985906">
              <a:defRPr/>
            </a:pPr>
            <a:r>
              <a:rPr lang="en-US" sz="2400" dirty="0">
                <a:solidFill>
                  <a:srgbClr val="2A3E74"/>
                </a:solidFill>
                <a:latin typeface="Franklin Gothic Book" panose="020B0503020102020204" pitchFamily="34" charset="0"/>
                <a:cs typeface="Latin Modern Sans" panose="00000500000000000000" charset="0"/>
                <a:sym typeface="+mn-ea"/>
              </a:rPr>
              <a:t>How to classify land use and land cover using time series?</a:t>
            </a:r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1AE98B52-3761-284F-A0CE-0708664B9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14" y="1257111"/>
            <a:ext cx="9117374" cy="415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6A8AD2-E753-6C42-BCDB-F4873D6C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A1C0-CB42-0145-A099-B229B25650EC}" type="slidenum">
              <a:rPr lang="zh-CN" altLang="en-US"/>
              <a:pPr/>
              <a:t>3</a:t>
            </a:fld>
            <a:endParaRPr lang="zh-CN" altLang="en-US"/>
          </a:p>
        </p:txBody>
      </p:sp>
      <p:pic>
        <p:nvPicPr>
          <p:cNvPr id="7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DE491D52-5ACF-2D44-9375-AD6138A625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5085DF1-2AEC-4047-BA8A-B94CD043F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4098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EC7AF04-AB6D-CF0D-2585-343B2419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078" y="29338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">
            <a:extLst>
              <a:ext uri="{FF2B5EF4-FFF2-40B4-BE49-F238E27FC236}">
                <a16:creationId xmlns:a16="http://schemas.microsoft.com/office/drawing/2014/main" id="{4E67B1E7-25F6-7B44-8AB7-FDEAFCC21EE3}"/>
              </a:ext>
            </a:extLst>
          </p:cNvPr>
          <p:cNvSpPr/>
          <p:nvPr/>
        </p:nvSpPr>
        <p:spPr>
          <a:xfrm>
            <a:off x="1576472" y="348295"/>
            <a:ext cx="87502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Accuracy assessment supports best practices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A2C39A-F540-2C42-84FC-C5320AB5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1" y="2001017"/>
            <a:ext cx="7451128" cy="342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6E7E7E9-825B-EE4E-A545-F9824A324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89" y="1514855"/>
            <a:ext cx="3757303" cy="462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42D36BA-C778-E14B-BBBB-103B4450E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603" y="146664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61A24204-D147-634A-9EFB-7CE07BFA1F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313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"/>
          <p:cNvSpPr txBox="1">
            <a:spLocks noChangeArrowheads="1"/>
          </p:cNvSpPr>
          <p:nvPr/>
        </p:nvSpPr>
        <p:spPr bwMode="auto">
          <a:xfrm>
            <a:off x="2992344" y="4866851"/>
            <a:ext cx="6207312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Geneva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342900">
              <a:defRPr/>
            </a:pPr>
            <a:r>
              <a:rPr lang="en-US" sz="2400" b="0" dirty="0">
                <a:solidFill>
                  <a:srgbClr val="0261A8"/>
                </a:solidFill>
                <a:latin typeface="Franklin Gothic Book" panose="020B0503020102020204" pitchFamily="34" charset="0"/>
                <a:cs typeface="Calibri"/>
                <a:sym typeface="Helvetica Light"/>
              </a:rPr>
              <a:t>https://github.com/e-sensing/sits</a:t>
            </a:r>
          </a:p>
          <a:p>
            <a:pPr algn="ctr" defTabSz="342900">
              <a:defRPr/>
            </a:pPr>
            <a:endParaRPr lang="en-US" sz="2400" dirty="0">
              <a:solidFill>
                <a:srgbClr val="0261A8"/>
              </a:solidFill>
              <a:latin typeface="Franklin Gothic Book" panose="020B0503020102020204" pitchFamily="34" charset="0"/>
              <a:cs typeface="Calibri"/>
              <a:sym typeface="Helvetica Light"/>
            </a:endParaRPr>
          </a:p>
          <a:p>
            <a:pPr algn="ctr" defTabSz="342900">
              <a:defRPr/>
            </a:pPr>
            <a:r>
              <a:rPr lang="en-US" sz="2400" dirty="0">
                <a:solidFill>
                  <a:srgbClr val="0261A8"/>
                </a:solidFill>
                <a:latin typeface="Franklin Gothic Book" panose="020B0503020102020204" pitchFamily="34" charset="0"/>
                <a:cs typeface="Calibri"/>
                <a:sym typeface="Helvetica Light"/>
              </a:rPr>
              <a:t>https://e-</a:t>
            </a:r>
            <a:r>
              <a:rPr lang="en-US" sz="2400" dirty="0" err="1">
                <a:solidFill>
                  <a:srgbClr val="0261A8"/>
                </a:solidFill>
                <a:latin typeface="Franklin Gothic Book" panose="020B0503020102020204" pitchFamily="34" charset="0"/>
                <a:cs typeface="Calibri"/>
                <a:sym typeface="Helvetica Light"/>
              </a:rPr>
              <a:t>sensing.github.io</a:t>
            </a:r>
            <a:r>
              <a:rPr lang="en-US" sz="2400" dirty="0">
                <a:solidFill>
                  <a:srgbClr val="0261A8"/>
                </a:solidFill>
                <a:latin typeface="Franklin Gothic Book" panose="020B0503020102020204" pitchFamily="34" charset="0"/>
                <a:cs typeface="Calibri"/>
                <a:sym typeface="Helvetica Light"/>
              </a:rPr>
              <a:t>/</a:t>
            </a:r>
            <a:r>
              <a:rPr lang="en-US" sz="2400" dirty="0" err="1">
                <a:solidFill>
                  <a:srgbClr val="0261A8"/>
                </a:solidFill>
                <a:latin typeface="Franklin Gothic Book" panose="020B0503020102020204" pitchFamily="34" charset="0"/>
                <a:cs typeface="Calibri"/>
                <a:sym typeface="Helvetica Light"/>
              </a:rPr>
              <a:t>sitsbook</a:t>
            </a:r>
            <a:r>
              <a:rPr lang="en-US" sz="2400" dirty="0">
                <a:solidFill>
                  <a:srgbClr val="0261A8"/>
                </a:solidFill>
                <a:latin typeface="Franklin Gothic Book" panose="020B0503020102020204" pitchFamily="34" charset="0"/>
                <a:cs typeface="Calibri"/>
                <a:sym typeface="Helvetica Light"/>
              </a:rPr>
              <a:t>/</a:t>
            </a:r>
            <a:endParaRPr lang="en-US" sz="2400" b="0" u="none" dirty="0">
              <a:solidFill>
                <a:srgbClr val="0261A8"/>
              </a:solidFill>
              <a:latin typeface="Franklin Gothic Book" panose="020B0503020102020204" pitchFamily="34" charset="0"/>
              <a:cs typeface="Calibri"/>
              <a:sym typeface="Helvetica Light"/>
            </a:endParaRPr>
          </a:p>
          <a:p>
            <a:pPr defTabSz="342900">
              <a:defRPr/>
            </a:pPr>
            <a:endParaRPr lang="en-US" sz="2400" dirty="0">
              <a:solidFill>
                <a:srgbClr val="0261A8"/>
              </a:solidFill>
              <a:latin typeface="Proxima Nova Rg" panose="02000506030000020004" pitchFamily="2" charset="77"/>
              <a:cs typeface="Calibri"/>
              <a:sym typeface="Helvetica Light"/>
            </a:endParaRPr>
          </a:p>
        </p:txBody>
      </p:sp>
      <p:pic>
        <p:nvPicPr>
          <p:cNvPr id="4" name="Google Shape;324;gd015da3983_1_248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7068" y="2079056"/>
            <a:ext cx="2282435" cy="23397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EAE65E-A1D2-8E4A-BD4E-51E84C5D6150}"/>
              </a:ext>
            </a:extLst>
          </p:cNvPr>
          <p:cNvSpPr txBox="1">
            <a:spLocks/>
          </p:cNvSpPr>
          <p:nvPr/>
        </p:nvSpPr>
        <p:spPr>
          <a:xfrm>
            <a:off x="1188610" y="915824"/>
            <a:ext cx="9144000" cy="1282700"/>
          </a:xfrm>
          <a:prstGeom prst="rect">
            <a:avLst/>
          </a:prstGeom>
        </p:spPr>
        <p:txBody>
          <a:bodyPr vert="horz" lIns="65022" tIns="65022" rIns="65022" bIns="6502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pPr algn="ctr" defTabSz="914344"/>
            <a:r>
              <a:rPr lang="bg-BG" sz="40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rPr>
              <a:t>Demonstration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+mn-lt"/>
              <a:ea typeface="Proxima Nova Lt" panose="02000506030000020004" pitchFamily="2" charset="77"/>
              <a:cs typeface="Proxima Nova Lt" panose="02000506030000020004" pitchFamily="2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8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24;gd015da3983_1_248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31361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4">
            <a:extLst>
              <a:ext uri="{FF2B5EF4-FFF2-40B4-BE49-F238E27FC236}">
                <a16:creationId xmlns:a16="http://schemas.microsoft.com/office/drawing/2014/main" id="{4E67B1E7-25F6-7B44-8AB7-FDEAFCC21EE3}"/>
              </a:ext>
            </a:extLst>
          </p:cNvPr>
          <p:cNvSpPr/>
          <p:nvPr/>
        </p:nvSpPr>
        <p:spPr>
          <a:xfrm>
            <a:off x="1662811" y="276612"/>
            <a:ext cx="8722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L</a:t>
            </a:r>
            <a:r>
              <a:rPr lang="en-US" sz="3600" u="none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and classification with image time series</a:t>
            </a:r>
            <a:endParaRPr lang="en-US" sz="3600" u="none" dirty="0">
              <a:solidFill>
                <a:srgbClr val="7F0001"/>
              </a:solidFill>
              <a:latin typeface="Franklin Gothic Medium" panose="020B0603020102020204" pitchFamily="34" charset="0"/>
              <a:cs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6150A91-20A7-3747-AF5B-8872ECCA1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71" y="1476941"/>
            <a:ext cx="11854078" cy="4769624"/>
          </a:xfrm>
          <a:prstGeom prst="rect">
            <a:avLst/>
          </a:prstGeom>
        </p:spPr>
      </p:pic>
      <p:sp>
        <p:nvSpPr>
          <p:cNvPr id="28" name="Text Box 2">
            <a:extLst>
              <a:ext uri="{FF2B5EF4-FFF2-40B4-BE49-F238E27FC236}">
                <a16:creationId xmlns:a16="http://schemas.microsoft.com/office/drawing/2014/main" id="{1CAF522A-5C0F-1748-817B-EFE9AF7BB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7249" y="6604107"/>
            <a:ext cx="250190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200" b="0" u="none" dirty="0">
                <a:solidFill>
                  <a:srgbClr val="4472C4">
                    <a:lumMod val="75000"/>
                  </a:srgbClr>
                </a:solidFill>
                <a:latin typeface="IBM Plex Sans" panose="020B0503050203000203" pitchFamily="34" charset="77"/>
                <a:cs typeface="Franklin Gothic Book Regular" charset="0"/>
              </a:rPr>
              <a:t>image: F </a:t>
            </a:r>
            <a:r>
              <a:rPr lang="en-US" sz="1200" b="0" u="none" dirty="0" err="1">
                <a:solidFill>
                  <a:srgbClr val="4472C4">
                    <a:lumMod val="75000"/>
                  </a:srgbClr>
                </a:solidFill>
                <a:latin typeface="IBM Plex Sans" panose="020B0503050203000203" pitchFamily="34" charset="77"/>
                <a:cs typeface="Franklin Gothic Book Regular" charset="0"/>
              </a:rPr>
              <a:t>Petitjean</a:t>
            </a:r>
            <a:r>
              <a:rPr lang="en-US" sz="1200" b="0" u="none" dirty="0">
                <a:solidFill>
                  <a:srgbClr val="4472C4">
                    <a:lumMod val="75000"/>
                  </a:srgbClr>
                </a:solidFill>
                <a:latin typeface="IBM Plex Sans" panose="020B0503050203000203" pitchFamily="34" charset="77"/>
                <a:cs typeface="Franklin Gothic Book Regular" charset="0"/>
              </a:rPr>
              <a:t>, Monash </a:t>
            </a:r>
            <a:r>
              <a:rPr lang="en-US" sz="1200" b="0" u="none" dirty="0" err="1">
                <a:solidFill>
                  <a:srgbClr val="4472C4">
                    <a:lumMod val="75000"/>
                  </a:srgbClr>
                </a:solidFill>
                <a:latin typeface="IBM Plex Sans" panose="020B0503050203000203" pitchFamily="34" charset="77"/>
                <a:cs typeface="Franklin Gothic Book Regular" charset="0"/>
              </a:rPr>
              <a:t>Univ</a:t>
            </a:r>
            <a:endParaRPr lang="en-US" sz="1200" b="0" u="none" dirty="0">
              <a:solidFill>
                <a:srgbClr val="4472C4">
                  <a:lumMod val="75000"/>
                </a:srgb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36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2">
            <a:extLst>
              <a:ext uri="{FF2B5EF4-FFF2-40B4-BE49-F238E27FC236}">
                <a16:creationId xmlns:a16="http://schemas.microsoft.com/office/drawing/2014/main" id="{5B417D42-4639-054B-BE27-A8D3FD8F4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3983" y="138296"/>
            <a:ext cx="6985145" cy="1143001"/>
          </a:xfr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>
                <a:solidFill>
                  <a:srgbClr val="2A3E74"/>
                </a:solidFill>
                <a:latin typeface="Franklin Gothic Medium" panose="020B0603020102020204" pitchFamily="34" charset="0"/>
                <a:ea typeface="SimSun" panose="02010600030101010101" pitchFamily="2" charset="-122"/>
              </a:rPr>
              <a:t>What is an EO data cube?</a:t>
            </a: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EF914075-CD0A-7746-9B14-C76F45EC107A}"/>
              </a:ext>
            </a:extLst>
          </p:cNvPr>
          <p:cNvSpPr/>
          <p:nvPr/>
        </p:nvSpPr>
        <p:spPr bwMode="auto">
          <a:xfrm>
            <a:off x="1862918" y="5642225"/>
            <a:ext cx="8214006" cy="561041"/>
          </a:xfrm>
          <a:prstGeom prst="rect">
            <a:avLst/>
          </a:prstGeom>
          <a:solidFill>
            <a:srgbClr val="DEEBF7"/>
          </a:solidFill>
        </p:spPr>
        <p:txBody>
          <a:bodyPr anchor="ctr"/>
          <a:lstStyle/>
          <a:p>
            <a:pPr algn="ctr" defTabSz="985906">
              <a:defRPr/>
            </a:pPr>
            <a:r>
              <a:rPr lang="en-US" sz="2800" dirty="0">
                <a:solidFill>
                  <a:srgbClr val="0265C2"/>
                </a:solidFill>
                <a:latin typeface="Franklin Gothic Book" panose="020B0503020102020204" pitchFamily="34" charset="0"/>
                <a:cs typeface="Latin Modern Sans" panose="00000500000000000000" charset="0"/>
                <a:sym typeface="+mn-ea"/>
              </a:rPr>
              <a:t>Data cube =  regular partitions of space and time</a:t>
            </a:r>
          </a:p>
        </p:txBody>
      </p:sp>
      <p:pic>
        <p:nvPicPr>
          <p:cNvPr id="23555" name="Picture 1" descr="ch1_datacube">
            <a:extLst>
              <a:ext uri="{FF2B5EF4-FFF2-40B4-BE49-F238E27FC236}">
                <a16:creationId xmlns:a16="http://schemas.microsoft.com/office/drawing/2014/main" id="{2FFE0B1E-2AA8-A641-A1CB-FB181A100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33" y="2034986"/>
            <a:ext cx="12022167" cy="270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A74A1-C538-7E47-9901-EF46837A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CF3-EBB9-2D46-A984-7BF3BF51E26D}" type="slidenum">
              <a:rPr lang="zh-CN" altLang="en-US"/>
              <a:pPr/>
              <a:t>5</a:t>
            </a:fld>
            <a:endParaRPr lang="zh-CN" altLang="en-US"/>
          </a:p>
        </p:txBody>
      </p:sp>
      <p:pic>
        <p:nvPicPr>
          <p:cNvPr id="6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535F4B2D-7AF4-8C4B-B77E-9A19481A5D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02F9747-2693-7840-98B5-38C75D66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4098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DC1EE29-C221-0819-F3BB-6829CB92A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428" y="0"/>
            <a:ext cx="6985145" cy="1143001"/>
          </a:xfrm>
          <a:prstGeom prst="rect">
            <a:avLst/>
          </a:prstGeo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dirty="0">
                <a:solidFill>
                  <a:srgbClr val="2A3E74"/>
                </a:solidFill>
                <a:latin typeface="Franklin Gothic Medium" panose="020B0603020102020204" pitchFamily="34" charset="0"/>
                <a:ea typeface="SimSun" panose="02010600030101010101" pitchFamily="2" charset="-122"/>
              </a:rPr>
              <a:t>What is an ARD image collection?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94FA2-3687-0C57-8247-EC47778E3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592" y="946673"/>
            <a:ext cx="8366817" cy="4246857"/>
          </a:xfrm>
          <a:prstGeom prst="rect">
            <a:avLst/>
          </a:prstGeom>
        </p:spPr>
      </p:pic>
      <p:sp>
        <p:nvSpPr>
          <p:cNvPr id="5" name="CustomShape 3">
            <a:extLst>
              <a:ext uri="{FF2B5EF4-FFF2-40B4-BE49-F238E27FC236}">
                <a16:creationId xmlns:a16="http://schemas.microsoft.com/office/drawing/2014/main" id="{A7D62AB1-04DA-BE1D-5B98-B77104AFF4AF}"/>
              </a:ext>
            </a:extLst>
          </p:cNvPr>
          <p:cNvSpPr/>
          <p:nvPr/>
        </p:nvSpPr>
        <p:spPr bwMode="auto">
          <a:xfrm>
            <a:off x="1893346" y="5335792"/>
            <a:ext cx="8401722" cy="1264024"/>
          </a:xfrm>
          <a:prstGeom prst="rect">
            <a:avLst/>
          </a:prstGeom>
          <a:solidFill>
            <a:srgbClr val="DEEBF7"/>
          </a:solidFill>
        </p:spPr>
        <p:txBody>
          <a:bodyPr anchor="ctr"/>
          <a:lstStyle/>
          <a:p>
            <a:pPr algn="ctr" defTabSz="985906">
              <a:defRPr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  <a:sym typeface="+mn-ea"/>
              </a:rPr>
              <a:t>Image collections are not regular in space and time. </a:t>
            </a:r>
          </a:p>
          <a:p>
            <a:pPr algn="ctr" defTabSz="985906">
              <a:defRPr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  <a:sym typeface="+mn-ea"/>
              </a:rPr>
              <a:t>Bands may have different resolutions.</a:t>
            </a:r>
          </a:p>
          <a:p>
            <a:pPr algn="ctr" defTabSz="985906">
              <a:defRPr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  <a:sym typeface="+mn-ea"/>
              </a:rPr>
              <a:t>Temporal intervals may be irregular.</a:t>
            </a:r>
          </a:p>
        </p:txBody>
      </p:sp>
    </p:spTree>
    <p:extLst>
      <p:ext uri="{BB962C8B-B14F-4D97-AF65-F5344CB8AC3E}">
        <p14:creationId xmlns:p14="http://schemas.microsoft.com/office/powerpoint/2010/main" val="18772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53B789F-8066-9B4B-B114-48BE5E7E3CA6}"/>
              </a:ext>
            </a:extLst>
          </p:cNvPr>
          <p:cNvSpPr/>
          <p:nvPr/>
        </p:nvSpPr>
        <p:spPr>
          <a:xfrm>
            <a:off x="2207569" y="907529"/>
            <a:ext cx="79566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An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image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collection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is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a set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of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2D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images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,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where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each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image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contains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spectral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bands.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All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bands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from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one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image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share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a common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spatial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footprint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,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acquisition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date/time,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and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spatial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reference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system.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Images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in a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collection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may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have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different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pixel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sizes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. 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20260D4-790B-294B-A987-454BC2C14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5020" y="6488668"/>
            <a:ext cx="38019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822894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800" dirty="0">
                <a:solidFill>
                  <a:srgbClr val="004375"/>
                </a:solidFill>
                <a:latin typeface="Proxima Nova Rg" panose="02000506030000020004" pitchFamily="2" charset="77"/>
              </a:rPr>
              <a:t>source: Appel and </a:t>
            </a:r>
            <a:r>
              <a:rPr lang="en-US" sz="1800" dirty="0" err="1">
                <a:solidFill>
                  <a:srgbClr val="004375"/>
                </a:solidFill>
                <a:latin typeface="Proxima Nova Rg" panose="02000506030000020004" pitchFamily="2" charset="77"/>
              </a:rPr>
              <a:t>Pebesma</a:t>
            </a:r>
            <a:r>
              <a:rPr lang="en-US" sz="1800" dirty="0">
                <a:solidFill>
                  <a:srgbClr val="004375"/>
                </a:solidFill>
                <a:latin typeface="Proxima Nova Rg" panose="02000506030000020004" pitchFamily="2" charset="77"/>
              </a:rPr>
              <a:t> (2018)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5D63C04-1097-6747-B413-C0DD131EE3E4}"/>
              </a:ext>
            </a:extLst>
          </p:cNvPr>
          <p:cNvSpPr txBox="1">
            <a:spLocks/>
          </p:cNvSpPr>
          <p:nvPr/>
        </p:nvSpPr>
        <p:spPr>
          <a:xfrm>
            <a:off x="1835297" y="168927"/>
            <a:ext cx="8229601" cy="75428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roxima Nova Rg" panose="02000506030000020004" pitchFamily="2" charset="77"/>
                <a:ea typeface="+mn-ea"/>
                <a:cs typeface="+mn-cs"/>
                <a:sym typeface="Helvetica Light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pt-BR" sz="3200" kern="0" dirty="0" err="1">
                <a:solidFill>
                  <a:srgbClr val="0261A8"/>
                </a:solidFill>
                <a:latin typeface="Proxima Nova Lt" panose="02000506030000020004" pitchFamily="2" charset="77"/>
              </a:rPr>
              <a:t>What</a:t>
            </a:r>
            <a:r>
              <a:rPr lang="pt-BR" sz="3200" kern="0" dirty="0">
                <a:solidFill>
                  <a:srgbClr val="0261A8"/>
                </a:solidFill>
                <a:latin typeface="Proxima Nova Lt" panose="02000506030000020004" pitchFamily="2" charset="77"/>
              </a:rPr>
              <a:t> </a:t>
            </a:r>
            <a:r>
              <a:rPr lang="pt-BR" sz="3200" kern="0" dirty="0" err="1">
                <a:solidFill>
                  <a:srgbClr val="0261A8"/>
                </a:solidFill>
                <a:latin typeface="Proxima Nova Lt" panose="02000506030000020004" pitchFamily="2" charset="77"/>
              </a:rPr>
              <a:t>is</a:t>
            </a:r>
            <a:r>
              <a:rPr lang="pt-BR" sz="3200" kern="0" dirty="0">
                <a:solidFill>
                  <a:srgbClr val="0261A8"/>
                </a:solidFill>
                <a:latin typeface="Proxima Nova Lt" panose="02000506030000020004" pitchFamily="2" charset="77"/>
              </a:rPr>
              <a:t> </a:t>
            </a:r>
            <a:r>
              <a:rPr lang="pt-BR" sz="3200" kern="0" dirty="0" err="1">
                <a:solidFill>
                  <a:srgbClr val="0261A8"/>
                </a:solidFill>
                <a:latin typeface="Proxima Nova Lt" panose="02000506030000020004" pitchFamily="2" charset="77"/>
              </a:rPr>
              <a:t>an</a:t>
            </a:r>
            <a:r>
              <a:rPr lang="pt-BR" sz="3200" kern="0" dirty="0">
                <a:solidFill>
                  <a:srgbClr val="0261A8"/>
                </a:solidFill>
                <a:latin typeface="Proxima Nova Lt" panose="02000506030000020004" pitchFamily="2" charset="77"/>
              </a:rPr>
              <a:t> ARD </a:t>
            </a:r>
            <a:r>
              <a:rPr lang="pt-BR" sz="3200" kern="0" dirty="0" err="1">
                <a:solidFill>
                  <a:srgbClr val="0261A8"/>
                </a:solidFill>
                <a:latin typeface="Proxima Nova Lt" panose="02000506030000020004" pitchFamily="2" charset="77"/>
              </a:rPr>
              <a:t>image</a:t>
            </a:r>
            <a:r>
              <a:rPr lang="pt-BR" sz="3200" kern="0" dirty="0">
                <a:solidFill>
                  <a:srgbClr val="0261A8"/>
                </a:solidFill>
                <a:latin typeface="Proxima Nova Lt" panose="02000506030000020004" pitchFamily="2" charset="77"/>
              </a:rPr>
              <a:t> </a:t>
            </a:r>
            <a:r>
              <a:rPr lang="pt-BR" sz="3200" kern="0" dirty="0" err="1">
                <a:solidFill>
                  <a:srgbClr val="0261A8"/>
                </a:solidFill>
                <a:latin typeface="Proxima Nova Lt" panose="02000506030000020004" pitchFamily="2" charset="77"/>
              </a:rPr>
              <a:t>collection</a:t>
            </a:r>
            <a:r>
              <a:rPr lang="pt-BR" sz="3200" kern="0" dirty="0">
                <a:solidFill>
                  <a:srgbClr val="0261A8"/>
                </a:solidFill>
                <a:latin typeface="Proxima Nova Lt" panose="02000506030000020004" pitchFamily="2" charset="77"/>
              </a:rPr>
              <a:t>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4F98E4-A985-BC43-AB34-97512F8F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38" y="2957740"/>
            <a:ext cx="5750262" cy="341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0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2">
            <a:extLst>
              <a:ext uri="{FF2B5EF4-FFF2-40B4-BE49-F238E27FC236}">
                <a16:creationId xmlns:a16="http://schemas.microsoft.com/office/drawing/2014/main" id="{5B417D42-4639-054B-BE27-A8D3FD8F4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895639" y="116781"/>
            <a:ext cx="6400723" cy="1143001"/>
          </a:xfr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/>
          <a:p>
            <a:r>
              <a:rPr lang="en-US" altLang="zh-CN" dirty="0">
                <a:solidFill>
                  <a:srgbClr val="2A3E74"/>
                </a:solidFill>
                <a:latin typeface="Franklin Gothic Medium" panose="020B0603020102020204" pitchFamily="34" charset="0"/>
                <a:ea typeface="SimSun" panose="02010600030101010101" pitchFamily="2" charset="-122"/>
              </a:rPr>
              <a:t>What is an EO data cube?</a:t>
            </a: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EF914075-CD0A-7746-9B14-C76F45EC107A}"/>
              </a:ext>
            </a:extLst>
          </p:cNvPr>
          <p:cNvSpPr/>
          <p:nvPr/>
        </p:nvSpPr>
        <p:spPr bwMode="auto">
          <a:xfrm>
            <a:off x="1999755" y="5782074"/>
            <a:ext cx="8214006" cy="561041"/>
          </a:xfrm>
          <a:prstGeom prst="rect">
            <a:avLst/>
          </a:prstGeom>
          <a:solidFill>
            <a:srgbClr val="DEEBF7"/>
          </a:solidFill>
        </p:spPr>
        <p:txBody>
          <a:bodyPr anchor="ctr"/>
          <a:lstStyle/>
          <a:p>
            <a:pPr algn="ctr" defTabSz="985906">
              <a:defRPr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  <a:sym typeface="+mn-ea"/>
              </a:rPr>
              <a:t>Data cube =  regular partitions of space and time</a:t>
            </a:r>
          </a:p>
        </p:txBody>
      </p:sp>
      <p:pic>
        <p:nvPicPr>
          <p:cNvPr id="23555" name="Picture 1" descr="ch1_datacube">
            <a:extLst>
              <a:ext uri="{FF2B5EF4-FFF2-40B4-BE49-F238E27FC236}">
                <a16:creationId xmlns:a16="http://schemas.microsoft.com/office/drawing/2014/main" id="{2FFE0B1E-2AA8-A641-A1CB-FB181A100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7" y="1904103"/>
            <a:ext cx="12184924" cy="325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A74A1-C538-7E47-9901-EF46837A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CF3-EBB9-2D46-A984-7BF3BF51E26D}" type="slidenum">
              <a:rPr lang="zh-CN" altLang="en-US"/>
              <a:pPr/>
              <a:t>8</a:t>
            </a:fld>
            <a:endParaRPr lang="zh-CN" altLang="en-US"/>
          </a:p>
        </p:txBody>
      </p:sp>
      <p:pic>
        <p:nvPicPr>
          <p:cNvPr id="2" name="Picture 1" descr="logo_datacube_vertical.png">
            <a:extLst>
              <a:ext uri="{FF2B5EF4-FFF2-40B4-BE49-F238E27FC236}">
                <a16:creationId xmlns:a16="http://schemas.microsoft.com/office/drawing/2014/main" id="{BF2A00D3-A66C-13D8-6098-27022CD31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8193" cy="1570616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828217F-EB72-8C4E-ACB2-C05376034E19}"/>
              </a:ext>
            </a:extLst>
          </p:cNvPr>
          <p:cNvSpPr/>
          <p:nvPr/>
        </p:nvSpPr>
        <p:spPr>
          <a:xfrm>
            <a:off x="1775520" y="982177"/>
            <a:ext cx="84969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 </a:t>
            </a:r>
            <a:r>
              <a:rPr lang="pt-BR" sz="2400" dirty="0">
                <a:solidFill>
                  <a:srgbClr val="7F0001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regular, </a:t>
            </a:r>
            <a:r>
              <a:rPr lang="pt-BR" sz="2400" dirty="0" err="1">
                <a:solidFill>
                  <a:srgbClr val="7F0001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dense</a:t>
            </a:r>
            <a:r>
              <a:rPr lang="pt-BR" sz="2400" dirty="0">
                <a:solidFill>
                  <a:srgbClr val="7F0001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7F0001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raster</a:t>
            </a:r>
            <a:r>
              <a:rPr lang="pt-BR" sz="2400" dirty="0">
                <a:solidFill>
                  <a:srgbClr val="7F0001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data cube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is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a </a:t>
            </a:r>
            <a:r>
              <a:rPr lang="pt-BR" sz="2400" dirty="0">
                <a:solidFill>
                  <a:srgbClr val="7F0001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four-dimensional </a:t>
            </a:r>
            <a:r>
              <a:rPr lang="pt-BR" sz="2400" dirty="0" err="1">
                <a:solidFill>
                  <a:srgbClr val="7F0001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array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with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dimensions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x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(longitude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or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easting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),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y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(latitude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or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northing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), time,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and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bands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with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the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following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properties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pt-BR" sz="2400" dirty="0">
              <a:solidFill>
                <a:srgbClr val="0261A8"/>
              </a:solidFill>
              <a:latin typeface="Proxima Nova Rg" panose="02000506030000020004" pitchFamily="2" charset="77"/>
              <a:ea typeface="MS PGothic" panose="020B0600070205080204" pitchFamily="34" charset="-128"/>
            </a:endParaRPr>
          </a:p>
          <a:p>
            <a:pPr marL="51435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Spatial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dimensions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refer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to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a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spatial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reference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system (SRS); </a:t>
            </a:r>
          </a:p>
          <a:p>
            <a:pPr marL="51435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Cells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of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a data cube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have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a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constant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spatial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size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; </a:t>
            </a:r>
          </a:p>
          <a:p>
            <a:pPr marL="51435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The cube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axes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are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aligned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with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the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SRS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axes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;</a:t>
            </a:r>
          </a:p>
          <a:p>
            <a:pPr marL="51435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The temporal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reference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is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a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known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set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of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temporal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intervals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;</a:t>
            </a:r>
          </a:p>
          <a:p>
            <a:pPr marL="514350" indent="-51435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For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every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combination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of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dimensions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, a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cell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has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a single (real)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attribute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 </a:t>
            </a:r>
            <a:r>
              <a:rPr lang="pt-BR" sz="2400" dirty="0" err="1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value</a:t>
            </a:r>
            <a:r>
              <a:rPr lang="pt-BR" sz="2400" dirty="0">
                <a:solidFill>
                  <a:srgbClr val="0261A8"/>
                </a:solidFill>
                <a:latin typeface="Proxima Nova Rg" panose="02000506030000020004" pitchFamily="2" charset="77"/>
                <a:ea typeface="MS PGothic" panose="020B0600070205080204" pitchFamily="34" charset="-128"/>
              </a:rPr>
              <a:t>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B38E6E6-3F3F-4D40-B86F-7D43D6B6949F}"/>
              </a:ext>
            </a:extLst>
          </p:cNvPr>
          <p:cNvSpPr txBox="1">
            <a:spLocks/>
          </p:cNvSpPr>
          <p:nvPr/>
        </p:nvSpPr>
        <p:spPr>
          <a:xfrm>
            <a:off x="1981200" y="115501"/>
            <a:ext cx="8229601" cy="75428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roxima Nova Rg" panose="02000506030000020004" pitchFamily="2" charset="77"/>
                <a:ea typeface="+mn-ea"/>
                <a:cs typeface="+mn-cs"/>
                <a:sym typeface="Helvetica Light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pt-BR" sz="3200" kern="0" dirty="0" err="1">
                <a:solidFill>
                  <a:srgbClr val="0261A8"/>
                </a:solidFill>
                <a:latin typeface="Proxima Nova Lt" panose="02000506030000020004" pitchFamily="2" charset="77"/>
              </a:rPr>
              <a:t>What</a:t>
            </a:r>
            <a:r>
              <a:rPr lang="pt-BR" sz="3200" kern="0" dirty="0">
                <a:solidFill>
                  <a:srgbClr val="0261A8"/>
                </a:solidFill>
                <a:latin typeface="Proxima Nova Lt" panose="02000506030000020004" pitchFamily="2" charset="77"/>
              </a:rPr>
              <a:t> </a:t>
            </a:r>
            <a:r>
              <a:rPr lang="pt-BR" sz="3200" kern="0" dirty="0" err="1">
                <a:solidFill>
                  <a:srgbClr val="0261A8"/>
                </a:solidFill>
                <a:latin typeface="Proxima Nova Lt" panose="02000506030000020004" pitchFamily="2" charset="77"/>
              </a:rPr>
              <a:t>is</a:t>
            </a:r>
            <a:r>
              <a:rPr lang="pt-BR" sz="3200" kern="0" dirty="0">
                <a:solidFill>
                  <a:srgbClr val="0261A8"/>
                </a:solidFill>
                <a:latin typeface="Proxima Nova Lt" panose="02000506030000020004" pitchFamily="2" charset="77"/>
              </a:rPr>
              <a:t> a data cube?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3C2CA58C-D88F-E84E-9118-F0B579EDB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464" y="5691158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822894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800" dirty="0">
                <a:solidFill>
                  <a:srgbClr val="0261A8"/>
                </a:solidFill>
                <a:latin typeface="Proxima Nova Rg" panose="02000506030000020004" pitchFamily="2" charset="77"/>
              </a:rPr>
              <a:t>adapted from Appel and </a:t>
            </a:r>
            <a:r>
              <a:rPr lang="en-US" sz="1800" dirty="0" err="1">
                <a:solidFill>
                  <a:srgbClr val="0261A8"/>
                </a:solidFill>
                <a:latin typeface="Proxima Nova Rg" panose="02000506030000020004" pitchFamily="2" charset="77"/>
              </a:rPr>
              <a:t>Pebesma</a:t>
            </a:r>
            <a:r>
              <a:rPr lang="en-US" sz="1800" dirty="0">
                <a:solidFill>
                  <a:srgbClr val="0261A8"/>
                </a:solidFill>
                <a:latin typeface="Proxima Nova Rg" panose="02000506030000020004" pitchFamily="2" charset="77"/>
              </a:rPr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3505948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4872</TotalTime>
  <Words>2088</Words>
  <Application>Microsoft Macintosh PowerPoint</Application>
  <PresentationFormat>Widescreen</PresentationFormat>
  <Paragraphs>245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Arial</vt:lpstr>
      <vt:lpstr>Calibri</vt:lpstr>
      <vt:lpstr>Consolas</vt:lpstr>
      <vt:lpstr>DejaVu Math TeX Gyre</vt:lpstr>
      <vt:lpstr>Franklin Gothic Book</vt:lpstr>
      <vt:lpstr>Franklin Gothic Medium</vt:lpstr>
      <vt:lpstr>IBM Plex Mono</vt:lpstr>
      <vt:lpstr>IBM Plex Sans</vt:lpstr>
      <vt:lpstr>IBMPlexMono</vt:lpstr>
      <vt:lpstr>Latin Modern Sans</vt:lpstr>
      <vt:lpstr>Liberation Sans</vt:lpstr>
      <vt:lpstr>Proxima Nova Lt</vt:lpstr>
      <vt:lpstr>Proxima Nova Rg</vt:lpstr>
      <vt:lpstr>Roboto</vt:lpstr>
      <vt:lpstr>Roboto Light</vt:lpstr>
      <vt:lpstr>Roboto Medium</vt:lpstr>
      <vt:lpstr>Symbol</vt:lpstr>
      <vt:lpstr>Times New Roman</vt:lpstr>
      <vt:lpstr>Office Theme</vt:lpstr>
      <vt:lpstr>What’s in an image time series?</vt:lpstr>
      <vt:lpstr>Time Series showing changes</vt:lpstr>
      <vt:lpstr>Time series measure change</vt:lpstr>
      <vt:lpstr>PowerPoint Presentation</vt:lpstr>
      <vt:lpstr>What is an EO data cube?</vt:lpstr>
      <vt:lpstr>PowerPoint Presentation</vt:lpstr>
      <vt:lpstr>PowerPoint Presentation</vt:lpstr>
      <vt:lpstr>What is an EO data cube?</vt:lpstr>
      <vt:lpstr>PowerPoint Presentation</vt:lpstr>
      <vt:lpstr>PowerPoint Presentation</vt:lpstr>
      <vt:lpstr>PowerPoint Presentation</vt:lpstr>
      <vt:lpstr> SITS workflow</vt:lpstr>
      <vt:lpstr>PowerPoint Presentation</vt:lpstr>
      <vt:lpstr>PowerPoint Presentation</vt:lpstr>
      <vt:lpstr>GEE: functional programming paradigm</vt:lpstr>
      <vt:lpstr>SITS equivalent to Google Earth Engine</vt:lpstr>
      <vt:lpstr>Accessing data cubes with STAC</vt:lpstr>
      <vt:lpstr>PowerPoint Presentation</vt:lpstr>
      <vt:lpstr>PowerPoint Presentation</vt:lpstr>
      <vt:lpstr>Are our samples good? </vt:lpstr>
      <vt:lpstr>Using SOM to assess sample quality</vt:lpstr>
      <vt:lpstr>Using SOM to assess sample 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Bayesian smoothing for post-processing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Gilberto Camara</dc:creator>
  <cp:lastModifiedBy>Gilberto Camara</cp:lastModifiedBy>
  <cp:revision>70</cp:revision>
  <dcterms:created xsi:type="dcterms:W3CDTF">2021-06-12T16:17:28Z</dcterms:created>
  <dcterms:modified xsi:type="dcterms:W3CDTF">2023-11-16T17:00:52Z</dcterms:modified>
</cp:coreProperties>
</file>